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83" r:id="rId1"/>
    <p:sldMasterId id="2147483801" r:id="rId2"/>
    <p:sldMasterId id="2147483819" r:id="rId3"/>
  </p:sldMasterIdLst>
  <p:notesMasterIdLst>
    <p:notesMasterId r:id="rId41"/>
  </p:notesMasterIdLst>
  <p:handoutMasterIdLst>
    <p:handoutMasterId r:id="rId42"/>
  </p:handoutMasterIdLst>
  <p:sldIdLst>
    <p:sldId id="256" r:id="rId4"/>
    <p:sldId id="330" r:id="rId5"/>
    <p:sldId id="319" r:id="rId6"/>
    <p:sldId id="261" r:id="rId7"/>
    <p:sldId id="262" r:id="rId8"/>
    <p:sldId id="259" r:id="rId9"/>
    <p:sldId id="260" r:id="rId10"/>
    <p:sldId id="263" r:id="rId11"/>
    <p:sldId id="264" r:id="rId12"/>
    <p:sldId id="266" r:id="rId13"/>
    <p:sldId id="267" r:id="rId14"/>
    <p:sldId id="299" r:id="rId15"/>
    <p:sldId id="268" r:id="rId16"/>
    <p:sldId id="350" r:id="rId17"/>
    <p:sldId id="302" r:id="rId18"/>
    <p:sldId id="348" r:id="rId19"/>
    <p:sldId id="342" r:id="rId20"/>
    <p:sldId id="344" r:id="rId21"/>
    <p:sldId id="345" r:id="rId22"/>
    <p:sldId id="341" r:id="rId23"/>
    <p:sldId id="305" r:id="rId24"/>
    <p:sldId id="307" r:id="rId25"/>
    <p:sldId id="310" r:id="rId26"/>
    <p:sldId id="312" r:id="rId27"/>
    <p:sldId id="314" r:id="rId28"/>
    <p:sldId id="315" r:id="rId29"/>
    <p:sldId id="343" r:id="rId30"/>
    <p:sldId id="331" r:id="rId31"/>
    <p:sldId id="339" r:id="rId32"/>
    <p:sldId id="332" r:id="rId33"/>
    <p:sldId id="335" r:id="rId34"/>
    <p:sldId id="336" r:id="rId35"/>
    <p:sldId id="338" r:id="rId36"/>
    <p:sldId id="337" r:id="rId37"/>
    <p:sldId id="327" r:id="rId38"/>
    <p:sldId id="349" r:id="rId39"/>
    <p:sldId id="35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. Carter Edward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99FF99"/>
    <a:srgbClr val="CC0000"/>
    <a:srgbClr val="3333FF"/>
    <a:srgbClr val="FFCCCC"/>
    <a:srgbClr val="FFFFCC"/>
    <a:srgbClr val="000000"/>
    <a:srgbClr val="336600"/>
    <a:srgbClr val="30A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6518" autoAdjust="0"/>
    <p:restoredTop sz="81869" autoAdjust="0"/>
  </p:normalViewPr>
  <p:slideViewPr>
    <p:cSldViewPr snapToGrid="0" snapToObjects="1">
      <p:cViewPr varScale="1">
        <p:scale>
          <a:sx n="99" d="100"/>
          <a:sy n="99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7"/>
    </p:cViewPr>
  </p:sorterViewPr>
  <p:notesViewPr>
    <p:cSldViewPr snapToGrid="0" snapToObjects="1">
      <p:cViewPr varScale="1">
        <p:scale>
          <a:sx n="166" d="100"/>
          <a:sy n="166" d="100"/>
        </p:scale>
        <p:origin x="-55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911717784323"/>
          <c:y val="0.0683566637503645"/>
          <c:w val="0.469998866426262"/>
          <c:h val="0.632028652668417"/>
        </c:manualLayout>
      </c:layout>
      <c:scatterChart>
        <c:scatterStyle val="lineMarker"/>
        <c:varyColors val="0"/>
        <c:ser>
          <c:idx val="4"/>
          <c:order val="0"/>
          <c:tx>
            <c:v>Phi-240, far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Sheet1!$A$65:$A$73</c:f>
              <c:numCache>
                <c:formatCode>General</c:formatCode>
                <c:ptCount val="9"/>
                <c:pt idx="0">
                  <c:v>32768.0</c:v>
                </c:pt>
                <c:pt idx="1">
                  <c:v>65536.0</c:v>
                </c:pt>
                <c:pt idx="2">
                  <c:v>131072.0</c:v>
                </c:pt>
                <c:pt idx="3">
                  <c:v>262144.0</c:v>
                </c:pt>
                <c:pt idx="4">
                  <c:v>524288.0</c:v>
                </c:pt>
                <c:pt idx="5">
                  <c:v>1.048576E6</c:v>
                </c:pt>
                <c:pt idx="6">
                  <c:v>2.097152E6</c:v>
                </c:pt>
                <c:pt idx="7">
                  <c:v>4.194304E6</c:v>
                </c:pt>
                <c:pt idx="8">
                  <c:v>8.388608E6</c:v>
                </c:pt>
              </c:numCache>
            </c:numRef>
          </c:xVal>
          <c:yVal>
            <c:numRef>
              <c:f>Sheet1!$G$65:$G$73</c:f>
              <c:numCache>
                <c:formatCode>General</c:formatCode>
                <c:ptCount val="9"/>
                <c:pt idx="0">
                  <c:v>14.7204</c:v>
                </c:pt>
                <c:pt idx="1">
                  <c:v>14.0163</c:v>
                </c:pt>
                <c:pt idx="2">
                  <c:v>13.6844</c:v>
                </c:pt>
                <c:pt idx="3">
                  <c:v>13.6196</c:v>
                </c:pt>
                <c:pt idx="4">
                  <c:v>14.0803</c:v>
                </c:pt>
                <c:pt idx="5">
                  <c:v>14.0965</c:v>
                </c:pt>
                <c:pt idx="6">
                  <c:v>14.2014</c:v>
                </c:pt>
                <c:pt idx="7">
                  <c:v>14.5514</c:v>
                </c:pt>
                <c:pt idx="8">
                  <c:v>15.6098</c:v>
                </c:pt>
              </c:numCache>
            </c:numRef>
          </c:yVal>
          <c:smooth val="0"/>
        </c:ser>
        <c:ser>
          <c:idx val="6"/>
          <c:order val="1"/>
          <c:tx>
            <c:v>Phi-240, near</c:v>
          </c:tx>
          <c:spPr>
            <a:ln w="38100">
              <a:solidFill>
                <a:schemeClr val="tx1"/>
              </a:solidFill>
            </a:ln>
          </c:spPr>
          <c:marker>
            <c:symbol val="triang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Sheet1!$A$89:$A$97</c:f>
              <c:numCache>
                <c:formatCode>General</c:formatCode>
                <c:ptCount val="9"/>
                <c:pt idx="0">
                  <c:v>32768.0</c:v>
                </c:pt>
                <c:pt idx="1">
                  <c:v>65536.0</c:v>
                </c:pt>
                <c:pt idx="2">
                  <c:v>131072.0</c:v>
                </c:pt>
                <c:pt idx="3">
                  <c:v>262144.0</c:v>
                </c:pt>
                <c:pt idx="4">
                  <c:v>524288.0</c:v>
                </c:pt>
                <c:pt idx="5">
                  <c:v>1.048576E6</c:v>
                </c:pt>
                <c:pt idx="6">
                  <c:v>2.097152E6</c:v>
                </c:pt>
                <c:pt idx="7">
                  <c:v>4.194304E6</c:v>
                </c:pt>
                <c:pt idx="8">
                  <c:v>8.388608E6</c:v>
                </c:pt>
              </c:numCache>
            </c:numRef>
          </c:xVal>
          <c:yVal>
            <c:numRef>
              <c:f>Sheet1!$G$89:$G$97</c:f>
              <c:numCache>
                <c:formatCode>General</c:formatCode>
                <c:ptCount val="9"/>
                <c:pt idx="0">
                  <c:v>4.7978</c:v>
                </c:pt>
                <c:pt idx="1">
                  <c:v>4.814149999999995</c:v>
                </c:pt>
                <c:pt idx="2">
                  <c:v>4.750929999999998</c:v>
                </c:pt>
                <c:pt idx="3">
                  <c:v>4.77954</c:v>
                </c:pt>
                <c:pt idx="4">
                  <c:v>4.744529999999997</c:v>
                </c:pt>
                <c:pt idx="5">
                  <c:v>4.734109999999998</c:v>
                </c:pt>
                <c:pt idx="6">
                  <c:v>4.74889</c:v>
                </c:pt>
                <c:pt idx="7">
                  <c:v>4.73974</c:v>
                </c:pt>
                <c:pt idx="8">
                  <c:v>4.74653</c:v>
                </c:pt>
              </c:numCache>
            </c:numRef>
          </c:yVal>
          <c:smooth val="0"/>
        </c:ser>
        <c:ser>
          <c:idx val="3"/>
          <c:order val="2"/>
          <c:tx>
            <c:v>K40X, far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Sheet1!$A$40:$A$48</c:f>
              <c:numCache>
                <c:formatCode>General</c:formatCode>
                <c:ptCount val="9"/>
                <c:pt idx="0">
                  <c:v>32768.0</c:v>
                </c:pt>
                <c:pt idx="1">
                  <c:v>65536.0</c:v>
                </c:pt>
                <c:pt idx="2">
                  <c:v>131072.0</c:v>
                </c:pt>
                <c:pt idx="3">
                  <c:v>262144.0</c:v>
                </c:pt>
                <c:pt idx="4">
                  <c:v>524288.0</c:v>
                </c:pt>
                <c:pt idx="5">
                  <c:v>1.048576E6</c:v>
                </c:pt>
                <c:pt idx="6">
                  <c:v>2.097152E6</c:v>
                </c:pt>
                <c:pt idx="7">
                  <c:v>4.194304E6</c:v>
                </c:pt>
                <c:pt idx="8">
                  <c:v>8.388608E6</c:v>
                </c:pt>
              </c:numCache>
            </c:numRef>
          </c:xVal>
          <c:yVal>
            <c:numRef>
              <c:f>Sheet1!$G$40:$G$48</c:f>
              <c:numCache>
                <c:formatCode>General</c:formatCode>
                <c:ptCount val="9"/>
                <c:pt idx="0">
                  <c:v>0.854492</c:v>
                </c:pt>
                <c:pt idx="1">
                  <c:v>0.795637</c:v>
                </c:pt>
                <c:pt idx="2">
                  <c:v>0.832694</c:v>
                </c:pt>
                <c:pt idx="3">
                  <c:v>1.26648</c:v>
                </c:pt>
                <c:pt idx="4">
                  <c:v>1.60272</c:v>
                </c:pt>
                <c:pt idx="5">
                  <c:v>1.81968</c:v>
                </c:pt>
                <c:pt idx="6">
                  <c:v>1.93892</c:v>
                </c:pt>
                <c:pt idx="7">
                  <c:v>2.017409999999999</c:v>
                </c:pt>
                <c:pt idx="8">
                  <c:v>2.06365</c:v>
                </c:pt>
              </c:numCache>
            </c:numRef>
          </c:yVal>
          <c:smooth val="0"/>
        </c:ser>
        <c:ser>
          <c:idx val="1"/>
          <c:order val="3"/>
          <c:tx>
            <c:v>K40X, near</c:v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Sheet1!$A$16:$A$24</c:f>
              <c:numCache>
                <c:formatCode>General</c:formatCode>
                <c:ptCount val="9"/>
                <c:pt idx="0">
                  <c:v>32768.0</c:v>
                </c:pt>
                <c:pt idx="1">
                  <c:v>65536.0</c:v>
                </c:pt>
                <c:pt idx="2">
                  <c:v>131072.0</c:v>
                </c:pt>
                <c:pt idx="3">
                  <c:v>262144.0</c:v>
                </c:pt>
                <c:pt idx="4">
                  <c:v>524288.0</c:v>
                </c:pt>
                <c:pt idx="5">
                  <c:v>1.048576E6</c:v>
                </c:pt>
                <c:pt idx="6">
                  <c:v>2.097152E6</c:v>
                </c:pt>
                <c:pt idx="7">
                  <c:v>4.194304E6</c:v>
                </c:pt>
                <c:pt idx="8">
                  <c:v>8.388608E6</c:v>
                </c:pt>
              </c:numCache>
            </c:numRef>
          </c:xVal>
          <c:yVal>
            <c:numRef>
              <c:f>Sheet1!$G$16:$G$24</c:f>
              <c:numCache>
                <c:formatCode>General</c:formatCode>
                <c:ptCount val="9"/>
                <c:pt idx="0">
                  <c:v>0.810896</c:v>
                </c:pt>
                <c:pt idx="1">
                  <c:v>0.744411</c:v>
                </c:pt>
                <c:pt idx="2">
                  <c:v>0.723158</c:v>
                </c:pt>
                <c:pt idx="3">
                  <c:v>0.726427</c:v>
                </c:pt>
                <c:pt idx="4">
                  <c:v>0.733512</c:v>
                </c:pt>
                <c:pt idx="5">
                  <c:v>0.737667</c:v>
                </c:pt>
                <c:pt idx="6">
                  <c:v>0.740767</c:v>
                </c:pt>
                <c:pt idx="7">
                  <c:v>0.748975</c:v>
                </c:pt>
                <c:pt idx="8">
                  <c:v>0.756502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688728"/>
        <c:axId val="-2086234424"/>
      </c:scatterChart>
      <c:valAx>
        <c:axId val="-2079688728"/>
        <c:scaling>
          <c:logBase val="10.0"/>
          <c:orientation val="minMax"/>
          <c:min val="10000.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map capacity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86234424"/>
        <c:crosses val="autoZero"/>
        <c:crossBetween val="midCat"/>
      </c:valAx>
      <c:valAx>
        <c:axId val="-2086234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nanosec / attempted insert</a:t>
                </a:r>
              </a:p>
            </c:rich>
          </c:tx>
          <c:layout>
            <c:manualLayout>
              <c:xMode val="edge"/>
              <c:yMode val="edge"/>
              <c:x val="0.0206976802300756"/>
              <c:y val="0.0683566637503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-2079688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2125204486924"/>
          <c:y val="0.0863954505686789"/>
          <c:w val="0.314076342026359"/>
          <c:h val="0.60961650627005"/>
        </c:manualLayout>
      </c:layout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89479768603"/>
          <c:y val="0.0670716527055464"/>
          <c:w val="0.485937603772551"/>
          <c:h val="0.7728447391165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Sheet1!$A$20</c:f>
              <c:strCache>
                <c:ptCount val="1"/>
                <c:pt idx="0">
                  <c:v>wrong layout (with texture)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Sheet1!$B$14:$D$14</c:f>
              <c:strCache>
                <c:ptCount val="3"/>
                <c:pt idx="0">
                  <c:v>Xeon</c:v>
                </c:pt>
                <c:pt idx="1">
                  <c:v>Xeon Phi</c:v>
                </c:pt>
                <c:pt idx="2">
                  <c:v>K20x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24.47710261569418</c:v>
                </c:pt>
                <c:pt idx="1">
                  <c:v>13.22295652173913</c:v>
                </c:pt>
                <c:pt idx="2">
                  <c:v>25.45004184100418</c:v>
                </c:pt>
              </c:numCache>
            </c:numRef>
          </c:val>
        </c:ser>
        <c:ser>
          <c:idx val="0"/>
          <c:order val="1"/>
          <c:tx>
            <c:strRef>
              <c:f>Sheet1!$A$19</c:f>
              <c:strCache>
                <c:ptCount val="1"/>
                <c:pt idx="0">
                  <c:v>correct layout without texture</c:v>
                </c:pt>
              </c:strCache>
            </c:strRef>
          </c:tx>
          <c:spPr>
            <a:pattFill prst="ltUpDiag">
              <a:fgClr>
                <a:srgbClr val="002060"/>
              </a:fgClr>
              <a:bgClr>
                <a:schemeClr val="accent5">
                  <a:lumMod val="20000"/>
                  <a:lumOff val="80000"/>
                </a:schemeClr>
              </a:bgClr>
            </a:pattFill>
          </c:spPr>
          <c:invertIfNegative val="0"/>
          <c:cat>
            <c:strRef>
              <c:f>Sheet1!$B$14:$D$14</c:f>
              <c:strCache>
                <c:ptCount val="3"/>
                <c:pt idx="0">
                  <c:v>Xeon</c:v>
                </c:pt>
                <c:pt idx="1">
                  <c:v>Xeon Phi</c:v>
                </c:pt>
                <c:pt idx="2">
                  <c:v>K20x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2">
                  <c:v>21.15961333140961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correct layout (with texture)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Sheet1!$B$14:$D$14</c:f>
              <c:strCache>
                <c:ptCount val="3"/>
                <c:pt idx="0">
                  <c:v>Xeon</c:v>
                </c:pt>
                <c:pt idx="1">
                  <c:v>Xeon Phi</c:v>
                </c:pt>
                <c:pt idx="2">
                  <c:v>K20x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22.31182046122891</c:v>
                </c:pt>
                <c:pt idx="1">
                  <c:v>32.16928228423103</c:v>
                </c:pt>
                <c:pt idx="2">
                  <c:v>122.3503448275862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54591080"/>
        <c:axId val="-2054588072"/>
      </c:barChart>
      <c:catAx>
        <c:axId val="-2054591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4588072"/>
        <c:crosses val="autoZero"/>
        <c:auto val="1"/>
        <c:lblAlgn val="ctr"/>
        <c:lblOffset val="100"/>
        <c:noMultiLvlLbl val="0"/>
      </c:catAx>
      <c:valAx>
        <c:axId val="-2054588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err="1" smtClean="0"/>
                  <a:t>GFlop</a:t>
                </a:r>
                <a:r>
                  <a:rPr lang="en-US" sz="1600" b="1" dirty="0" smtClean="0"/>
                  <a:t>/s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00301458021712492"/>
              <c:y val="0.3166158502336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4591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6933190520252"/>
          <c:y val="0.168979617721403"/>
          <c:w val="0.391812211735563"/>
          <c:h val="0.68839322716239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err="1" smtClean="0">
                <a:latin typeface="Calibri"/>
                <a:cs typeface="Calibri"/>
              </a:rPr>
              <a:t>MiniFE</a:t>
            </a:r>
            <a:r>
              <a:rPr lang="en-US" sz="2000" dirty="0" smtClean="0">
                <a:latin typeface="Calibri"/>
                <a:cs typeface="Calibri"/>
              </a:rPr>
              <a:t> CG-Solve</a:t>
            </a:r>
            <a:r>
              <a:rPr lang="en-US" sz="2000" baseline="0" dirty="0" smtClean="0">
                <a:latin typeface="Calibri"/>
                <a:cs typeface="Calibri"/>
              </a:rPr>
              <a:t> time for 200 iterations on 200^3 mesh</a:t>
            </a:r>
            <a:endParaRPr lang="en-US" sz="2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49328554937197"/>
          <c:y val="0.02153028946488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757760933012"/>
          <c:y val="0.129727250864565"/>
          <c:w val="0.873161217087162"/>
          <c:h val="0.609782007728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NVIDIA ELL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NVIDIA CuSparse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Kokkos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5.97</c:v>
                </c:pt>
                <c:pt idx="1">
                  <c:v>6.98</c:v>
                </c:pt>
                <c:pt idx="2">
                  <c:v>10.0</c:v>
                </c:pt>
                <c:pt idx="3">
                  <c:v>8.58</c:v>
                </c:pt>
                <c:pt idx="4">
                  <c:v>7.1</c:v>
                </c:pt>
                <c:pt idx="5">
                  <c:v>10.7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OpenMP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6.87</c:v>
                </c:pt>
                <c:pt idx="2">
                  <c:v>9.66</c:v>
                </c:pt>
                <c:pt idx="3">
                  <c:v>8.1</c:v>
                </c:pt>
                <c:pt idx="4">
                  <c:v>6.56</c:v>
                </c:pt>
                <c:pt idx="5">
                  <c:v>12.77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MPI-Only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1">
                  <c:v>6.76</c:v>
                </c:pt>
                <c:pt idx="2">
                  <c:v>9.45</c:v>
                </c:pt>
                <c:pt idx="3">
                  <c:v>8.960000000000002</c:v>
                </c:pt>
                <c:pt idx="4">
                  <c:v>7.56</c:v>
                </c:pt>
                <c:pt idx="5">
                  <c:v>9.1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OpenCL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accent2">
                  <a:lumMod val="40000"/>
                  <a:lumOff val="60000"/>
                </a:schemeClr>
              </a:bgClr>
            </a:patt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TBB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1">
                  <c:v>14.0</c:v>
                </c:pt>
                <c:pt idx="2">
                  <c:v>17.0</c:v>
                </c:pt>
                <c:pt idx="3">
                  <c:v>13.3</c:v>
                </c:pt>
                <c:pt idx="4">
                  <c:v>7.83</c:v>
                </c:pt>
                <c:pt idx="5">
                  <c:v>21.3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Cilk+(1 Socket)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rgbClr val="58FF85"/>
              </a:bgClr>
            </a:pattFill>
          </c:spPr>
          <c:invertIfNegative val="0"/>
          <c:cat>
            <c:strRef>
              <c:f>Sheet1!$A$2:$A$7</c:f>
              <c:strCache>
                <c:ptCount val="6"/>
                <c:pt idx="0">
                  <c:v>K20X</c:v>
                </c:pt>
                <c:pt idx="1">
                  <c:v>IvyBridge</c:v>
                </c:pt>
                <c:pt idx="2">
                  <c:v>SandyBridge</c:v>
                </c:pt>
                <c:pt idx="3">
                  <c:v>XeonPhi B0</c:v>
                </c:pt>
                <c:pt idx="4">
                  <c:v>XeonPhi C0</c:v>
                </c:pt>
                <c:pt idx="5">
                  <c:v>IBM Power7+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1">
                  <c:v>13.9</c:v>
                </c:pt>
                <c:pt idx="2">
                  <c:v>16.0</c:v>
                </c:pt>
                <c:pt idx="3">
                  <c:v>10.0</c:v>
                </c:pt>
                <c:pt idx="4">
                  <c:v>8.45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76944344"/>
        <c:axId val="-2076942936"/>
      </c:barChart>
      <c:catAx>
        <c:axId val="-2076944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76942936"/>
        <c:crosses val="autoZero"/>
        <c:auto val="1"/>
        <c:lblAlgn val="ctr"/>
        <c:lblOffset val="100"/>
        <c:noMultiLvlLbl val="0"/>
      </c:catAx>
      <c:valAx>
        <c:axId val="-2076942936"/>
        <c:scaling>
          <c:orientation val="minMax"/>
          <c:max val="24.0"/>
          <c:min val="0.0"/>
        </c:scaling>
        <c:delete val="0"/>
        <c:axPos val="l"/>
        <c:majorGridlines/>
        <c:numFmt formatCode="General" sourceLinked="1"/>
        <c:majorTickMark val="none"/>
        <c:minorTickMark val="in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2076944344"/>
        <c:crosses val="autoZero"/>
        <c:crossBetween val="between"/>
        <c:majorUnit val="4.0"/>
        <c:minorUnit val="2.0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0142240507532607"/>
          <c:y val="0.844294847328496"/>
          <c:w val="0.957789718852711"/>
          <c:h val="0.14947559792530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ysClr val="windowText" lastClr="00000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Phi-60 GatherSum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'fenl-03-18-2014'!$B$104:$B$114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'fenl-03-18-2014'!$Q$104:$Q$114</c:f>
              <c:numCache>
                <c:formatCode>0.00E+00</c:formatCode>
                <c:ptCount val="11"/>
                <c:pt idx="0">
                  <c:v>0.2857</c:v>
                </c:pt>
                <c:pt idx="1">
                  <c:v>0.2809</c:v>
                </c:pt>
                <c:pt idx="2">
                  <c:v>0.2642</c:v>
                </c:pt>
                <c:pt idx="3">
                  <c:v>0.272</c:v>
                </c:pt>
                <c:pt idx="4">
                  <c:v>0.2755</c:v>
                </c:pt>
                <c:pt idx="5">
                  <c:v>0.2832</c:v>
                </c:pt>
                <c:pt idx="6">
                  <c:v>0.3055</c:v>
                </c:pt>
                <c:pt idx="7">
                  <c:v>0.3079</c:v>
                </c:pt>
                <c:pt idx="8">
                  <c:v>0.3134</c:v>
                </c:pt>
                <c:pt idx="9">
                  <c:v>0.3145</c:v>
                </c:pt>
                <c:pt idx="10">
                  <c:v>0.3203</c:v>
                </c:pt>
              </c:numCache>
            </c:numRef>
          </c:yVal>
          <c:smooth val="0"/>
        </c:ser>
        <c:ser>
          <c:idx val="1"/>
          <c:order val="1"/>
          <c:tx>
            <c:v>Phi-60 ScatterAtomic</c:v>
          </c:tx>
          <c:spPr>
            <a:ln w="38100">
              <a:solidFill>
                <a:srgbClr val="0070C0"/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'fenl-03-18-2014'!$B$86:$B$96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'fenl-03-18-2014'!$Q$86:$Q$96</c:f>
              <c:numCache>
                <c:formatCode>0.00E+00</c:formatCode>
                <c:ptCount val="11"/>
                <c:pt idx="0">
                  <c:v>0.2998</c:v>
                </c:pt>
                <c:pt idx="1">
                  <c:v>0.3036</c:v>
                </c:pt>
                <c:pt idx="2">
                  <c:v>0.3065</c:v>
                </c:pt>
                <c:pt idx="3">
                  <c:v>0.2934</c:v>
                </c:pt>
                <c:pt idx="4">
                  <c:v>0.3143</c:v>
                </c:pt>
                <c:pt idx="5">
                  <c:v>0.3021</c:v>
                </c:pt>
                <c:pt idx="6">
                  <c:v>0.3007</c:v>
                </c:pt>
                <c:pt idx="7">
                  <c:v>0.304</c:v>
                </c:pt>
                <c:pt idx="8">
                  <c:v>0.3053</c:v>
                </c:pt>
                <c:pt idx="9">
                  <c:v>0.3084</c:v>
                </c:pt>
                <c:pt idx="10">
                  <c:v>0.3113</c:v>
                </c:pt>
              </c:numCache>
            </c:numRef>
          </c:yVal>
          <c:smooth val="0"/>
        </c:ser>
        <c:ser>
          <c:idx val="2"/>
          <c:order val="2"/>
          <c:tx>
            <c:v>Phi-240 GatherSum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'fenl-03-18-2014'!$B$67:$B$77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'fenl-03-18-2014'!$Q$67:$Q$77</c:f>
              <c:numCache>
                <c:formatCode>0.00E+00</c:formatCode>
                <c:ptCount val="11"/>
                <c:pt idx="0">
                  <c:v>0.1411</c:v>
                </c:pt>
                <c:pt idx="1">
                  <c:v>0.1387</c:v>
                </c:pt>
                <c:pt idx="2">
                  <c:v>0.1295</c:v>
                </c:pt>
                <c:pt idx="3">
                  <c:v>0.1306</c:v>
                </c:pt>
                <c:pt idx="4">
                  <c:v>0.1381</c:v>
                </c:pt>
                <c:pt idx="5">
                  <c:v>0.1392</c:v>
                </c:pt>
                <c:pt idx="6">
                  <c:v>0.1458</c:v>
                </c:pt>
                <c:pt idx="7">
                  <c:v>0.1445</c:v>
                </c:pt>
                <c:pt idx="8">
                  <c:v>0.1497</c:v>
                </c:pt>
                <c:pt idx="9">
                  <c:v>0.1495</c:v>
                </c:pt>
                <c:pt idx="10">
                  <c:v>0.1457</c:v>
                </c:pt>
              </c:numCache>
            </c:numRef>
          </c:yVal>
          <c:smooth val="0"/>
        </c:ser>
        <c:ser>
          <c:idx val="3"/>
          <c:order val="3"/>
          <c:tx>
            <c:v>Phi-240 ScatterAtomic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'fenl-03-18-2014'!$B$47:$B$57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'fenl-03-18-2014'!$Q$47:$Q$57</c:f>
              <c:numCache>
                <c:formatCode>0.00E+00</c:formatCode>
                <c:ptCount val="11"/>
                <c:pt idx="0">
                  <c:v>0.1516</c:v>
                </c:pt>
                <c:pt idx="1">
                  <c:v>0.1479</c:v>
                </c:pt>
                <c:pt idx="2">
                  <c:v>0.1379</c:v>
                </c:pt>
                <c:pt idx="3">
                  <c:v>0.1347</c:v>
                </c:pt>
                <c:pt idx="4">
                  <c:v>0.1359</c:v>
                </c:pt>
                <c:pt idx="5">
                  <c:v>0.1396</c:v>
                </c:pt>
                <c:pt idx="6">
                  <c:v>0.1363</c:v>
                </c:pt>
                <c:pt idx="7">
                  <c:v>0.1368</c:v>
                </c:pt>
                <c:pt idx="8">
                  <c:v>0.1394</c:v>
                </c:pt>
                <c:pt idx="9">
                  <c:v>0.1394</c:v>
                </c:pt>
                <c:pt idx="10">
                  <c:v>0.1433</c:v>
                </c:pt>
              </c:numCache>
            </c:numRef>
          </c:yVal>
          <c:smooth val="0"/>
        </c:ser>
        <c:ser>
          <c:idx val="4"/>
          <c:order val="4"/>
          <c:tx>
            <c:v>K40X GatherSum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'fenl-03-18-2014'!$B$25:$B$35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'fenl-03-18-2014'!$Q$25:$Q$35</c:f>
              <c:numCache>
                <c:formatCode>0.00E+00</c:formatCode>
                <c:ptCount val="11"/>
                <c:pt idx="0">
                  <c:v>0.08462</c:v>
                </c:pt>
                <c:pt idx="1">
                  <c:v>0.08635</c:v>
                </c:pt>
                <c:pt idx="2">
                  <c:v>0.1024</c:v>
                </c:pt>
                <c:pt idx="3">
                  <c:v>0.1332</c:v>
                </c:pt>
                <c:pt idx="4">
                  <c:v>0.1275</c:v>
                </c:pt>
                <c:pt idx="5">
                  <c:v>0.1314</c:v>
                </c:pt>
                <c:pt idx="6">
                  <c:v>0.1362</c:v>
                </c:pt>
                <c:pt idx="7">
                  <c:v>0.1384</c:v>
                </c:pt>
                <c:pt idx="8">
                  <c:v>0.1395</c:v>
                </c:pt>
                <c:pt idx="9">
                  <c:v>0.1409</c:v>
                </c:pt>
                <c:pt idx="10">
                  <c:v>0.1416</c:v>
                </c:pt>
              </c:numCache>
            </c:numRef>
          </c:yVal>
          <c:smooth val="0"/>
        </c:ser>
        <c:ser>
          <c:idx val="5"/>
          <c:order val="5"/>
          <c:tx>
            <c:v>K40X ScatterAtomic</c:v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'fenl-03-18-2014'!$B$6:$B$16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'fenl-03-18-2014'!$Q$6:$Q$17</c:f>
              <c:numCache>
                <c:formatCode>0.00E+00</c:formatCode>
                <c:ptCount val="12"/>
                <c:pt idx="0">
                  <c:v>0.1009</c:v>
                </c:pt>
                <c:pt idx="1">
                  <c:v>0.1213</c:v>
                </c:pt>
                <c:pt idx="2">
                  <c:v>0.1072</c:v>
                </c:pt>
                <c:pt idx="3">
                  <c:v>0.1018</c:v>
                </c:pt>
                <c:pt idx="4">
                  <c:v>0.09894</c:v>
                </c:pt>
                <c:pt idx="5">
                  <c:v>0.09948</c:v>
                </c:pt>
                <c:pt idx="6">
                  <c:v>0.1001</c:v>
                </c:pt>
                <c:pt idx="7">
                  <c:v>0.1003</c:v>
                </c:pt>
                <c:pt idx="8">
                  <c:v>0.1011</c:v>
                </c:pt>
                <c:pt idx="9">
                  <c:v>0.1019</c:v>
                </c:pt>
                <c:pt idx="10">
                  <c:v>0.1018</c:v>
                </c:pt>
                <c:pt idx="11">
                  <c:v>0.1029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2205624"/>
        <c:axId val="-2052197704"/>
      </c:scatterChart>
      <c:valAx>
        <c:axId val="-2052205624"/>
        <c:scaling>
          <c:logBase val="10.0"/>
          <c:orientation val="minMax"/>
          <c:min val="1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Number of finite element nodes</a:t>
                </a:r>
              </a:p>
            </c:rich>
          </c:tx>
          <c:overlay val="0"/>
        </c:title>
        <c:numFmt formatCode="0E+0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-2052197704"/>
        <c:crosses val="autoZero"/>
        <c:crossBetween val="midCat"/>
      </c:valAx>
      <c:valAx>
        <c:axId val="-2052197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Matrix Fill: microsec/node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-2052205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1766840102886"/>
          <c:y val="0.0840969010053047"/>
          <c:w val="0.270062477815731"/>
          <c:h val="0.585353873023237"/>
        </c:manualLayout>
      </c:layout>
      <c:overlay val="0"/>
      <c:txPr>
        <a:bodyPr/>
        <a:lstStyle/>
        <a:p>
          <a:pPr>
            <a:defRPr sz="16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Phi-60</c:v>
          </c:tx>
          <c:spPr>
            <a:ln w="38100">
              <a:solidFill>
                <a:srgbClr val="0070C0"/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'fenl-03-18-2014'!$B$86:$B$96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'fenl-03-18-2014'!$R$86:$R$96</c:f>
              <c:numCache>
                <c:formatCode>0.00E+00</c:formatCode>
                <c:ptCount val="11"/>
                <c:pt idx="0">
                  <c:v>1.5341</c:v>
                </c:pt>
                <c:pt idx="1">
                  <c:v>1.01746</c:v>
                </c:pt>
                <c:pt idx="2">
                  <c:v>0.96279</c:v>
                </c:pt>
                <c:pt idx="3">
                  <c:v>0.966968</c:v>
                </c:pt>
                <c:pt idx="4">
                  <c:v>0.941688</c:v>
                </c:pt>
                <c:pt idx="5">
                  <c:v>0.98473</c:v>
                </c:pt>
                <c:pt idx="6">
                  <c:v>1.01241</c:v>
                </c:pt>
                <c:pt idx="7">
                  <c:v>1.04846</c:v>
                </c:pt>
                <c:pt idx="8">
                  <c:v>1.114606</c:v>
                </c:pt>
                <c:pt idx="9">
                  <c:v>1.159191</c:v>
                </c:pt>
                <c:pt idx="10">
                  <c:v>1.21057</c:v>
                </c:pt>
              </c:numCache>
            </c:numRef>
          </c:yVal>
          <c:smooth val="0"/>
        </c:ser>
        <c:ser>
          <c:idx val="1"/>
          <c:order val="1"/>
          <c:tx>
            <c:v>Phi-240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10"/>
            <c:spPr>
              <a:solidFill>
                <a:sysClr val="windowText" lastClr="000000"/>
              </a:solidFill>
              <a:ln>
                <a:noFill/>
              </a:ln>
            </c:spPr>
          </c:marker>
          <c:xVal>
            <c:numRef>
              <c:f>'fenl-03-18-2014'!$B$47:$B$57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'fenl-03-18-2014'!$R$47:$R$57</c:f>
              <c:numCache>
                <c:formatCode>0.00E+00</c:formatCode>
                <c:ptCount val="11"/>
                <c:pt idx="0">
                  <c:v>1.74905</c:v>
                </c:pt>
                <c:pt idx="1">
                  <c:v>0.45671</c:v>
                </c:pt>
                <c:pt idx="2">
                  <c:v>0.39718</c:v>
                </c:pt>
                <c:pt idx="3">
                  <c:v>0.36952</c:v>
                </c:pt>
                <c:pt idx="4">
                  <c:v>0.349411</c:v>
                </c:pt>
                <c:pt idx="5">
                  <c:v>0.43091</c:v>
                </c:pt>
                <c:pt idx="6">
                  <c:v>0.47661</c:v>
                </c:pt>
                <c:pt idx="7">
                  <c:v>0.4531</c:v>
                </c:pt>
                <c:pt idx="8">
                  <c:v>0.4496</c:v>
                </c:pt>
                <c:pt idx="9">
                  <c:v>0.428635</c:v>
                </c:pt>
                <c:pt idx="10">
                  <c:v>0.440612</c:v>
                </c:pt>
              </c:numCache>
            </c:numRef>
          </c:yVal>
          <c:smooth val="0"/>
        </c:ser>
        <c:ser>
          <c:idx val="2"/>
          <c:order val="2"/>
          <c:tx>
            <c:v>K40X</c:v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10"/>
            <c:spPr>
              <a:solidFill>
                <a:srgbClr val="008000"/>
              </a:solidFill>
              <a:ln>
                <a:noFill/>
              </a:ln>
            </c:spPr>
          </c:marker>
          <c:xVal>
            <c:numRef>
              <c:f>'fenl-03-18-2014'!$B$6:$B$16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'fenl-03-18-2014'!$R$6:$R$17</c:f>
              <c:numCache>
                <c:formatCode>0.00E+00</c:formatCode>
                <c:ptCount val="12"/>
                <c:pt idx="0">
                  <c:v>0.45074</c:v>
                </c:pt>
                <c:pt idx="1">
                  <c:v>0.26523</c:v>
                </c:pt>
                <c:pt idx="2">
                  <c:v>0.24637</c:v>
                </c:pt>
                <c:pt idx="3">
                  <c:v>0.280558</c:v>
                </c:pt>
                <c:pt idx="4">
                  <c:v>0.308305</c:v>
                </c:pt>
                <c:pt idx="5">
                  <c:v>0.322341</c:v>
                </c:pt>
                <c:pt idx="6">
                  <c:v>0.341146</c:v>
                </c:pt>
                <c:pt idx="7">
                  <c:v>0.357106</c:v>
                </c:pt>
                <c:pt idx="8">
                  <c:v>0.370513</c:v>
                </c:pt>
                <c:pt idx="9">
                  <c:v>0.411425</c:v>
                </c:pt>
                <c:pt idx="10">
                  <c:v>0.456556</c:v>
                </c:pt>
                <c:pt idx="11">
                  <c:v>0.584357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2319800"/>
        <c:axId val="-2052312168"/>
      </c:scatterChart>
      <c:valAx>
        <c:axId val="-2052319800"/>
        <c:scaling>
          <c:logBase val="10.0"/>
          <c:orientation val="minMax"/>
          <c:min val="1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Number of finite element nodes</a:t>
                </a:r>
              </a:p>
            </c:rich>
          </c:tx>
          <c:overlay val="0"/>
        </c:title>
        <c:numFmt formatCode="0E+0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-2052312168"/>
        <c:crosses val="autoZero"/>
        <c:crossBetween val="midCat"/>
      </c:valAx>
      <c:valAx>
        <c:axId val="-2052312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</a:rPr>
                  <a:t>Microsec/node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-205231980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Weak</a:t>
            </a:r>
            <a:r>
              <a:rPr lang="en-US" baseline="0" dirty="0" smtClean="0"/>
              <a:t> Scaling 200^3 elements / compute node</a:t>
            </a:r>
            <a:endParaRPr lang="en-US" dirty="0"/>
          </a:p>
        </c:rich>
      </c:tx>
      <c:layout>
        <c:manualLayout>
          <c:xMode val="edge"/>
          <c:yMode val="edge"/>
          <c:x val="0.156781351458669"/>
          <c:y val="0.02727940200114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466587251536"/>
          <c:y val="0.118541401423137"/>
          <c:w val="0.867251886109359"/>
          <c:h val="0.6187111830776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Tpetra Cuda</c:v>
                </c:pt>
              </c:strCache>
            </c:strRef>
          </c:tx>
          <c:spPr>
            <a:ln>
              <a:solidFill>
                <a:srgbClr val="008000"/>
              </a:solidFill>
              <a:prstDash val="sysDot"/>
            </a:ln>
          </c:spPr>
          <c:marker>
            <c:symbol val="x"/>
            <c:size val="14"/>
            <c:spPr>
              <a:ln w="25400">
                <a:solidFill>
                  <a:srgbClr val="008000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7.12625</c:v>
                </c:pt>
                <c:pt idx="1">
                  <c:v>8.86542</c:v>
                </c:pt>
                <c:pt idx="2">
                  <c:v>9.253760000000001</c:v>
                </c:pt>
                <c:pt idx="3">
                  <c:v>10.069</c:v>
                </c:pt>
                <c:pt idx="4">
                  <c:v>10.5914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Tpetra Pthread</c:v>
                </c:pt>
              </c:strCache>
            </c:strRef>
          </c:tx>
          <c:spPr>
            <a:ln>
              <a:solidFill>
                <a:srgbClr val="0000FF"/>
              </a:solidFill>
              <a:prstDash val="sysDot"/>
            </a:ln>
          </c:spPr>
          <c:marker>
            <c:symbol val="plus"/>
            <c:size val="14"/>
            <c:spPr>
              <a:ln w="38100">
                <a:solidFill>
                  <a:srgbClr val="0000FF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9.618989999999998</c:v>
                </c:pt>
                <c:pt idx="1">
                  <c:v>9.77318</c:v>
                </c:pt>
                <c:pt idx="2">
                  <c:v>9.898219999999998</c:v>
                </c:pt>
                <c:pt idx="3">
                  <c:v>10.137</c:v>
                </c:pt>
                <c:pt idx="4">
                  <c:v>10.3979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MiniFE-Cuda</c:v>
                </c:pt>
              </c:strCache>
            </c:strRef>
          </c:tx>
          <c:spPr>
            <a:ln>
              <a:solidFill>
                <a:srgbClr val="0000FF"/>
              </a:solidFill>
              <a:prstDash val="dash"/>
            </a:ln>
          </c:spPr>
          <c:marker>
            <c:symbol val="x"/>
            <c:size val="14"/>
            <c:spPr>
              <a:ln w="25400">
                <a:solidFill>
                  <a:srgbClr val="0000FF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5.924099999999997</c:v>
                </c:pt>
                <c:pt idx="1">
                  <c:v>6.3683</c:v>
                </c:pt>
                <c:pt idx="2">
                  <c:v>6.357399999999997</c:v>
                </c:pt>
                <c:pt idx="3">
                  <c:v>6.55666</c:v>
                </c:pt>
                <c:pt idx="4">
                  <c:v>6.615849999999995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MiniFE-Pthreads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  <a:prstDash val="dash"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9.046959999999998</c:v>
                </c:pt>
                <c:pt idx="1">
                  <c:v>9.167870000000001</c:v>
                </c:pt>
                <c:pt idx="2">
                  <c:v>9.173820000000001</c:v>
                </c:pt>
                <c:pt idx="3">
                  <c:v>9.29543</c:v>
                </c:pt>
                <c:pt idx="4">
                  <c:v>9.3116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498264"/>
        <c:axId val="-2052493400"/>
      </c:lineChart>
      <c:catAx>
        <c:axId val="-20524982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2493400"/>
        <c:crosses val="autoZero"/>
        <c:auto val="1"/>
        <c:lblAlgn val="ctr"/>
        <c:lblOffset val="100"/>
        <c:noMultiLvlLbl val="0"/>
      </c:catAx>
      <c:valAx>
        <c:axId val="-2052493400"/>
        <c:scaling>
          <c:orientation val="minMax"/>
          <c:min val="5.0"/>
        </c:scaling>
        <c:delete val="0"/>
        <c:axPos val="l"/>
        <c:majorGridlines/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2498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1273444981664"/>
          <c:y val="0.846652956131341"/>
          <c:w val="0.530983579753813"/>
          <c:h val="0.15231303434576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0.01317</cdr:x>
      <cdr:y>0.25735</cdr:y>
    </cdr:from>
    <cdr:to>
      <cdr:x>0.05645</cdr:x>
      <cdr:y>0.67468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" y="977021"/>
          <a:ext cx="375553" cy="158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 anchor="b" anchorCtr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Calibri"/>
              <a:cs typeface="Calibri"/>
            </a:rPr>
            <a:t>Time (seconds)</a:t>
          </a:r>
          <a:endParaRPr lang="en-US" sz="2000" b="1" dirty="0">
            <a:latin typeface="Calibri"/>
            <a:cs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problems motivating </a:t>
            </a:r>
            <a:r>
              <a:rPr lang="en-US" baseline="0" dirty="0" err="1" smtClean="0"/>
              <a:t>Kokkos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- Too many programming models (e.g., ways of spelling “parallel for”)</a:t>
            </a:r>
          </a:p>
          <a:p>
            <a:r>
              <a:rPr lang="en-US" baseline="0" dirty="0" smtClean="0"/>
              <a:t>  - Optimal data structure layout depends on hardware</a:t>
            </a:r>
          </a:p>
          <a:p>
            <a:r>
              <a:rPr lang="en-US" baseline="0" dirty="0" smtClean="0"/>
              <a:t>  - Hardware is only getting more complex – esp. memory hierarchies</a:t>
            </a:r>
          </a:p>
          <a:p>
            <a:r>
              <a:rPr lang="en-US" baseline="0" dirty="0" smtClean="0"/>
              <a:t> - Missing data structures and tools for writing thread-scalable code</a:t>
            </a:r>
          </a:p>
          <a:p>
            <a:r>
              <a:rPr lang="en-US" baseline="0" dirty="0" smtClean="0"/>
              <a:t>  - Uncertainty about hardware and programming models; need extension points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Kokkos</a:t>
            </a:r>
            <a:r>
              <a:rPr lang="en-US" baseline="0" dirty="0" smtClean="0"/>
              <a:t> does NOT:</a:t>
            </a:r>
          </a:p>
          <a:p>
            <a:r>
              <a:rPr lang="en-US" baseline="0" dirty="0" smtClean="0"/>
              <a:t>  - Make your algorithms thread scalable.  This is at LEAST as hard as getting MPI algorithms to scale.</a:t>
            </a:r>
          </a:p>
          <a:p>
            <a:r>
              <a:rPr lang="en-US" baseline="0" dirty="0" smtClean="0"/>
              <a:t>  - Automatically parallelize your code.</a:t>
            </a:r>
          </a:p>
          <a:p>
            <a:r>
              <a:rPr lang="en-US" baseline="0" dirty="0" smtClean="0"/>
              <a:t>  - Have a complete set of parallel patterns.</a:t>
            </a:r>
          </a:p>
          <a:p>
            <a:r>
              <a:rPr lang="en-US" baseline="0" dirty="0" smtClean="0"/>
              <a:t>  - Deal well with languages other than C++.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</a:t>
            </a:r>
            <a:r>
              <a:rPr lang="en-US" baseline="0" dirty="0" err="1" smtClean="0"/>
              <a:t>Kokkos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  - Abstraction over different ways of “spelling” parallel dispatch</a:t>
            </a:r>
          </a:p>
          <a:p>
            <a:r>
              <a:rPr lang="en-US" baseline="0" dirty="0" smtClean="0"/>
              <a:t>  - Solve “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of arrays” / “array of </a:t>
            </a:r>
            <a:r>
              <a:rPr lang="en-US" baseline="0" dirty="0" err="1" smtClean="0"/>
              <a:t>structs</a:t>
            </a:r>
            <a:r>
              <a:rPr lang="en-US" baseline="0" dirty="0" smtClean="0"/>
              <a:t>” problem</a:t>
            </a:r>
          </a:p>
          <a:p>
            <a:r>
              <a:rPr lang="en-US" baseline="0" dirty="0" smtClean="0"/>
              <a:t>  - In general, abstract physical data layout from access syntax</a:t>
            </a:r>
          </a:p>
          <a:p>
            <a:r>
              <a:rPr lang="en-US" baseline="0" dirty="0" smtClean="0"/>
              <a:t>  - Get tools for writing thread-scalable code</a:t>
            </a:r>
          </a:p>
          <a:p>
            <a:r>
              <a:rPr lang="en-US" baseline="0" dirty="0" smtClean="0"/>
              <a:t>    - Thread-scalable hash table</a:t>
            </a:r>
          </a:p>
          <a:p>
            <a:r>
              <a:rPr lang="en-US" baseline="0" dirty="0" smtClean="0"/>
              <a:t>    - Automatic memory management (that scales)</a:t>
            </a:r>
          </a:p>
          <a:p>
            <a:r>
              <a:rPr lang="en-US" baseline="0" dirty="0" smtClean="0"/>
              <a:t>    - Atomic updates (more suited to scientific code than C++11’s)</a:t>
            </a:r>
          </a:p>
          <a:p>
            <a:r>
              <a:rPr lang="en-US" baseline="0" dirty="0" smtClean="0"/>
              <a:t>  - Path forward for dealing with </a:t>
            </a:r>
          </a:p>
          <a:p>
            <a:r>
              <a:rPr lang="en-US" baseline="0" dirty="0" smtClean="0"/>
              <a:t>    - Exotic memory hierarchies</a:t>
            </a:r>
          </a:p>
          <a:p>
            <a:r>
              <a:rPr lang="en-US" baseline="0" dirty="0" smtClean="0"/>
              <a:t>    - More interesting data layouts (e.g., tiled, space-filling curves)</a:t>
            </a:r>
          </a:p>
          <a:p>
            <a:r>
              <a:rPr lang="en-US" baseline="0" dirty="0" smtClean="0"/>
              <a:t>    - Uncertainty about hardware and programming models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point is to resolve conflicts.</a:t>
            </a:r>
          </a:p>
          <a:p>
            <a:r>
              <a:rPr lang="en-US" baseline="0" dirty="0" smtClean="0"/>
              <a:t>Conflicts happen in sparse matrix entries.</a:t>
            </a:r>
          </a:p>
          <a:p>
            <a:r>
              <a:rPr lang="en-US" baseline="0" dirty="0" smtClean="0"/>
              <a:t>Each interaction between basis functions causes a potential conflict, since the integration of each of those basis functions contributes to the total value at that sparse matrix entry.</a:t>
            </a:r>
          </a:p>
          <a:p>
            <a:r>
              <a:rPr lang="en-US" baseline="0" dirty="0" smtClean="0"/>
              <a:t>Scatter-atomic-add deals with conflicts using atomic updates.</a:t>
            </a:r>
          </a:p>
          <a:p>
            <a:r>
              <a:rPr lang="en-US" baseline="0" dirty="0" smtClean="0"/>
              <a:t>Gather-sum deals with conflicts by duplicating entries for all possible conflicts.</a:t>
            </a:r>
          </a:p>
          <a:p>
            <a:r>
              <a:rPr lang="en-US" baseline="0" dirty="0" smtClean="0"/>
              <a:t>The latter causes a memory increase that grows both with spatial dimensionality, and with finite element order.</a:t>
            </a:r>
          </a:p>
          <a:p>
            <a:r>
              <a:rPr lang="en-US" baseline="0" dirty="0" smtClean="0"/>
              <a:t>However, it does not require locking or atomics.  It trades memory to avoid conflicts.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6/30/14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36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2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6/30/14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67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276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1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solidFill>
                  <a:prstClr val="black"/>
                </a:solidFill>
              </a:rPr>
              <a:t/>
            </a:r>
            <a:br>
              <a:rPr lang="en-US" sz="950" baseline="30000" dirty="0" smtClean="0">
                <a:solidFill>
                  <a:prstClr val="black"/>
                </a:solidFill>
              </a:rPr>
            </a:br>
            <a:r>
              <a:rPr lang="en-US" sz="950" baseline="30000" dirty="0" smtClean="0">
                <a:solidFill>
                  <a:prstClr val="black"/>
                </a:solidFill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19332"/>
            <a:ext cx="2133600" cy="338668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19332"/>
            <a:ext cx="609600" cy="338668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8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75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38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3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0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6/30/14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7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6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6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41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30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788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83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90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6/30/14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solidFill>
                  <a:prstClr val="black"/>
                </a:solidFill>
              </a:rPr>
              <a:t/>
            </a:r>
            <a:br>
              <a:rPr lang="en-US" sz="950" baseline="30000" dirty="0" smtClean="0">
                <a:solidFill>
                  <a:prstClr val="black"/>
                </a:solidFill>
              </a:rPr>
            </a:br>
            <a:r>
              <a:rPr lang="en-US" sz="950" baseline="30000" dirty="0" smtClean="0">
                <a:solidFill>
                  <a:prstClr val="black"/>
                </a:solidFill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7799"/>
            <a:ext cx="2133600" cy="353509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27800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47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92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22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8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06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0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1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6/30/14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4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1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52800" y="23616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defRPr sz="2800">
                <a:solidFill>
                  <a:schemeClr val="accent1">
                    <a:lumMod val="75000"/>
                  </a:schemeClr>
                </a:solidFill>
                <a:latin typeface="Calibri"/>
              </a:defRPr>
            </a:lvl1pPr>
          </a:lstStyle>
          <a:p>
            <a:pPr algn="ctr"/>
            <a:endParaRPr dirty="0"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22920" y="1680352"/>
            <a:ext cx="4015440" cy="456934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200">
                <a:latin typeface="Calibri"/>
              </a:defRPr>
            </a:lvl1pPr>
          </a:lstStyle>
          <a:p>
            <a:endParaRPr dirty="0"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66600" y="1680352"/>
            <a:ext cx="4015440" cy="456934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43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6/30/14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2142" y="6519332"/>
            <a:ext cx="1861457" cy="328136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19332"/>
            <a:ext cx="609600" cy="344288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6/30/14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6/30/14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9444" y="579373"/>
            <a:ext cx="6156245" cy="198782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mtClean="0">
                <a:solidFill>
                  <a:srgbClr val="0033CC"/>
                </a:solidFill>
              </a:rPr>
              <a:t>Kokkos</a:t>
            </a:r>
            <a:r>
              <a:rPr lang="en-US" sz="3200" b="1" dirty="0">
                <a:solidFill>
                  <a:srgbClr val="0033CC"/>
                </a:solidFill>
              </a:rPr>
              <a:t>, a Manycore Device</a:t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3200" b="1" dirty="0">
                <a:solidFill>
                  <a:srgbClr val="0033CC"/>
                </a:solidFill>
              </a:rPr>
              <a:t>Performance Portability Library</a:t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3200" b="1" dirty="0">
                <a:solidFill>
                  <a:srgbClr val="0033CC"/>
                </a:solidFill>
              </a:rPr>
              <a:t>for C++ HPC Applications</a:t>
            </a:r>
            <a:endParaRPr lang="en-US" sz="3200" b="1" dirty="0" smtClean="0">
              <a:solidFill>
                <a:srgbClr val="0033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502" y="2782957"/>
            <a:ext cx="5206488" cy="2988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H. Carter Edwards, Christian Trott, </a:t>
            </a:r>
            <a:r>
              <a:rPr lang="en-US" b="1" dirty="0" smtClean="0"/>
              <a:t>Daniel Sunderland</a:t>
            </a:r>
            <a:endParaRPr lang="en-US" b="1" i="1" dirty="0"/>
          </a:p>
          <a:p>
            <a:pPr>
              <a:spcBef>
                <a:spcPts val="600"/>
              </a:spcBef>
            </a:pPr>
            <a:r>
              <a:rPr lang="en-US" b="1" dirty="0"/>
              <a:t>Sandia National Laboratories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GPU </a:t>
            </a:r>
            <a:r>
              <a:rPr lang="en-US" sz="2000" dirty="0"/>
              <a:t>TECHNOLOGY CONFERENCE 2014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MARCH 24-27, 2013 | SAN JOSE, CALIFORNIA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SAND2014-2317C </a:t>
            </a:r>
            <a:r>
              <a:rPr lang="en-US" sz="1600" dirty="0"/>
              <a:t>(Unlimited Release)</a:t>
            </a:r>
          </a:p>
        </p:txBody>
      </p:sp>
    </p:spTree>
    <p:extLst>
      <p:ext uri="{BB962C8B-B14F-4D97-AF65-F5344CB8AC3E}">
        <p14:creationId xmlns:p14="http://schemas.microsoft.com/office/powerpoint/2010/main" val="292774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67776" y="577326"/>
            <a:ext cx="6589059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5814" y="4514550"/>
            <a:ext cx="6513116" cy="34350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9280" y="2429501"/>
            <a:ext cx="5932706" cy="1536519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9F44409-EB68-432C-9947-9671B196B0E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Deep Copy Array Data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NEVER have a hidden, expensive deep copy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1054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smtClean="0"/>
              <a:t>Only deep copy when explicitly instructed by user code</a:t>
            </a:r>
          </a:p>
          <a:p>
            <a:pPr>
              <a:spcBef>
                <a:spcPts val="1000"/>
              </a:spcBef>
            </a:pPr>
            <a:r>
              <a:rPr lang="en-US" b="1" dirty="0" smtClean="0"/>
              <a:t>Avoid expensive permutation of data due to different layouts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Mirror the </a:t>
            </a:r>
            <a:r>
              <a:rPr lang="en-US" b="1" u="sng" dirty="0" smtClean="0">
                <a:solidFill>
                  <a:srgbClr val="008000"/>
                </a:solidFill>
              </a:rPr>
              <a:t>layout</a:t>
            </a:r>
            <a:r>
              <a:rPr lang="en-US" b="1" dirty="0" smtClean="0">
                <a:solidFill>
                  <a:srgbClr val="008000"/>
                </a:solidFill>
              </a:rPr>
              <a:t> in Host memory space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typedef</a:t>
            </a:r>
            <a:r>
              <a:rPr lang="en-US" sz="2000" b="1" dirty="0" smtClean="0">
                <a:solidFill>
                  <a:schemeClr val="tx1"/>
                </a:solidFill>
              </a:rPr>
              <a:t> class View&lt;...,Device&gt; </a:t>
            </a:r>
            <a:r>
              <a:rPr lang="en-US" sz="2000" b="1" dirty="0" err="1" smtClean="0">
                <a:solidFill>
                  <a:schemeClr val="tx1"/>
                </a:solidFill>
              </a:rPr>
              <a:t>MyViewType</a:t>
            </a:r>
            <a:r>
              <a:rPr lang="en-US" sz="2000" b="1" dirty="0" smtClean="0">
                <a:solidFill>
                  <a:schemeClr val="tx1"/>
                </a:solidFill>
              </a:rPr>
              <a:t> ;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MyViewType</a:t>
            </a:r>
            <a:r>
              <a:rPr lang="en-US" sz="2000" b="1" dirty="0" smtClean="0">
                <a:solidFill>
                  <a:schemeClr val="tx1"/>
                </a:solidFill>
              </a:rPr>
              <a:t> a(“a”,...); 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MyViewType</a:t>
            </a:r>
            <a:r>
              <a:rPr lang="en-US" sz="2000" b="1" dirty="0" smtClean="0">
                <a:solidFill>
                  <a:schemeClr val="tx1"/>
                </a:solidFill>
              </a:rPr>
              <a:t>::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HostMirror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a_h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chemeClr val="tx1"/>
                </a:solidFill>
              </a:rPr>
              <a:t>create_mirror</a:t>
            </a:r>
            <a:r>
              <a:rPr lang="en-US" sz="2000" b="1" dirty="0" smtClean="0">
                <a:solidFill>
                  <a:schemeClr val="tx1"/>
                </a:solidFill>
              </a:rPr>
              <a:t>( a );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deep_copy</a:t>
            </a:r>
            <a:r>
              <a:rPr lang="en-US" sz="2000" b="1" dirty="0" smtClean="0">
                <a:solidFill>
                  <a:schemeClr val="tx1"/>
                </a:solidFill>
              </a:rPr>
              <a:t>( a , </a:t>
            </a:r>
            <a:r>
              <a:rPr lang="en-US" sz="2000" b="1" dirty="0" err="1" smtClean="0">
                <a:solidFill>
                  <a:schemeClr val="tx1"/>
                </a:solidFill>
              </a:rPr>
              <a:t>a_h</a:t>
            </a:r>
            <a:r>
              <a:rPr lang="en-US" sz="2000" b="1" dirty="0" smtClean="0">
                <a:solidFill>
                  <a:schemeClr val="tx1"/>
                </a:solidFill>
              </a:rPr>
              <a:t> ); </a:t>
            </a:r>
            <a:r>
              <a:rPr lang="en-US" sz="2000" b="1" dirty="0" err="1" smtClean="0">
                <a:solidFill>
                  <a:schemeClr val="tx1"/>
                </a:solidFill>
              </a:rPr>
              <a:t>deep_copy</a:t>
            </a:r>
            <a:r>
              <a:rPr lang="en-US" sz="2000" b="1" dirty="0" smtClean="0">
                <a:solidFill>
                  <a:schemeClr val="tx1"/>
                </a:solidFill>
              </a:rPr>
              <a:t>( </a:t>
            </a:r>
            <a:r>
              <a:rPr lang="en-US" sz="2000" b="1" dirty="0" err="1" smtClean="0">
                <a:solidFill>
                  <a:schemeClr val="tx1"/>
                </a:solidFill>
              </a:rPr>
              <a:t>a_h</a:t>
            </a:r>
            <a:r>
              <a:rPr lang="en-US" sz="2000" b="1" dirty="0" smtClean="0">
                <a:solidFill>
                  <a:schemeClr val="tx1"/>
                </a:solidFill>
              </a:rPr>
              <a:t> , a ); </a:t>
            </a:r>
          </a:p>
          <a:p>
            <a:pPr lvl="0">
              <a:spcBef>
                <a:spcPts val="1000"/>
              </a:spcBef>
            </a:pPr>
            <a:r>
              <a:rPr lang="en-US" b="1" dirty="0" smtClean="0"/>
              <a:t>Avoid unnecessary deep-copy</a:t>
            </a:r>
            <a:endParaRPr lang="en-US" b="1" dirty="0"/>
          </a:p>
          <a:p>
            <a:pPr marL="285750" lvl="1" indent="0">
              <a:spcBef>
                <a:spcPts val="400"/>
              </a:spcBef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MyViewType</a:t>
            </a:r>
            <a:r>
              <a:rPr lang="en-US" sz="2000" b="1" dirty="0" smtClean="0">
                <a:solidFill>
                  <a:schemeClr val="tx1"/>
                </a:solidFill>
              </a:rPr>
              <a:t>::</a:t>
            </a:r>
            <a:r>
              <a:rPr lang="en-US" sz="2000" b="1" dirty="0" err="1" smtClean="0">
                <a:solidFill>
                  <a:schemeClr val="tx1"/>
                </a:solidFill>
              </a:rPr>
              <a:t>HostMirror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a_h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chemeClr val="tx1"/>
                </a:solidFill>
              </a:rPr>
              <a:t>create_mirror_view</a:t>
            </a:r>
            <a:r>
              <a:rPr lang="en-US" sz="2000" b="1" dirty="0" smtClean="0">
                <a:solidFill>
                  <a:schemeClr val="tx1"/>
                </a:solidFill>
              </a:rPr>
              <a:t>( a );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If Device uses host memory </a:t>
            </a:r>
            <a:r>
              <a:rPr lang="en-US" sz="2000" b="1" i="1" dirty="0" smtClean="0">
                <a:solidFill>
                  <a:srgbClr val="008000"/>
                </a:solidFill>
              </a:rPr>
              <a:t>or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i</a:t>
            </a:r>
            <a:r>
              <a:rPr lang="en-US" b="1" dirty="0" smtClean="0">
                <a:solidFill>
                  <a:srgbClr val="008000"/>
                </a:solidFill>
              </a:rPr>
              <a:t>f </a:t>
            </a:r>
            <a:r>
              <a:rPr lang="en-US" b="1" dirty="0">
                <a:solidFill>
                  <a:srgbClr val="008000"/>
                </a:solidFill>
              </a:rPr>
              <a:t>Host can access Device memory space (CUDA unified virtual </a:t>
            </a:r>
            <a:r>
              <a:rPr lang="en-US" b="1" dirty="0" smtClean="0">
                <a:solidFill>
                  <a:srgbClr val="008000"/>
                </a:solidFill>
              </a:rPr>
              <a:t>memory) 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Then ‘</a:t>
            </a:r>
            <a:r>
              <a:rPr lang="en-US" sz="2000" b="1" dirty="0" err="1" smtClean="0">
                <a:solidFill>
                  <a:srgbClr val="008000"/>
                </a:solidFill>
              </a:rPr>
              <a:t>a_h</a:t>
            </a:r>
            <a:r>
              <a:rPr lang="en-US" sz="2000" b="1" dirty="0" smtClean="0">
                <a:solidFill>
                  <a:srgbClr val="008000"/>
                </a:solidFill>
              </a:rPr>
              <a:t>’ is simply a view of ‘a’ and </a:t>
            </a:r>
            <a:r>
              <a:rPr lang="en-US" sz="2000" b="1" dirty="0" err="1" smtClean="0">
                <a:solidFill>
                  <a:srgbClr val="008000"/>
                </a:solidFill>
              </a:rPr>
              <a:t>deep_copy</a:t>
            </a:r>
            <a:r>
              <a:rPr lang="en-US" sz="2000" b="1" dirty="0" smtClean="0">
                <a:solidFill>
                  <a:srgbClr val="008000"/>
                </a:solidFill>
              </a:rPr>
              <a:t> is a no-op</a:t>
            </a:r>
          </a:p>
        </p:txBody>
      </p:sp>
    </p:spTree>
    <p:extLst>
      <p:ext uri="{BB962C8B-B14F-4D97-AF65-F5344CB8AC3E}">
        <p14:creationId xmlns:p14="http://schemas.microsoft.com/office/powerpoint/2010/main" val="28360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109537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Dispatch Data Parallel </a:t>
            </a:r>
            <a:r>
              <a:rPr lang="en-US" sz="3200" b="1" dirty="0" err="1" smtClean="0">
                <a:solidFill>
                  <a:srgbClr val="0033CC"/>
                </a:solidFill>
              </a:rPr>
              <a:t>Functor</a:t>
            </a:r>
            <a:r>
              <a:rPr lang="en-US" sz="3200" b="1" dirty="0" err="1">
                <a:solidFill>
                  <a:srgbClr val="0033CC"/>
                </a:solidFill>
              </a:rPr>
              <a:t>s</a:t>
            </a:r>
            <a:r>
              <a:rPr lang="en-US" sz="3200" b="1" dirty="0" smtClean="0">
                <a:solidFill>
                  <a:srgbClr val="0033CC"/>
                </a:solidFill>
              </a:rPr>
              <a:t/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‘NW’ units of data parallel 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7776"/>
            <a:ext cx="8610600" cy="4848224"/>
          </a:xfrm>
        </p:spPr>
        <p:txBody>
          <a:bodyPr/>
          <a:lstStyle/>
          <a:p>
            <a:pPr lvl="0"/>
            <a:r>
              <a:rPr lang="en-US" b="1" dirty="0" err="1" smtClean="0"/>
              <a:t>parallel_for</a:t>
            </a:r>
            <a:r>
              <a:rPr lang="en-US" b="1" dirty="0" smtClean="0"/>
              <a:t>( NW , </a:t>
            </a:r>
            <a:r>
              <a:rPr lang="en-US" b="1" dirty="0" err="1" smtClean="0"/>
              <a:t>functor</a:t>
            </a:r>
            <a:r>
              <a:rPr lang="en-US" b="1" dirty="0" smtClean="0"/>
              <a:t> 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dirty="0" err="1" smtClean="0"/>
              <a:t>iw</a:t>
            </a:r>
            <a:r>
              <a:rPr lang="en-US" b="1" dirty="0" smtClean="0"/>
              <a:t> ) </a:t>
            </a:r>
            <a:r>
              <a:rPr lang="en-US" b="1" dirty="0" smtClean="0">
                <a:solidFill>
                  <a:srgbClr val="008000"/>
                </a:solidFill>
              </a:rPr>
              <a:t>with </a:t>
            </a:r>
            <a:r>
              <a:rPr lang="en-US" b="1" dirty="0" err="1">
                <a:solidFill>
                  <a:srgbClr val="008000"/>
                </a:solidFill>
              </a:rPr>
              <a:t>iw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 [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0,NW) and #thread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≤ 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NW</a:t>
            </a:r>
            <a:endParaRPr lang="en-US" b="1" dirty="0">
              <a:solidFill>
                <a:srgbClr val="008000"/>
              </a:solidFill>
              <a:sym typeface="Symbol"/>
            </a:endParaRPr>
          </a:p>
          <a:p>
            <a:pPr lvl="0">
              <a:spcBef>
                <a:spcPts val="1200"/>
              </a:spcBef>
            </a:pPr>
            <a:r>
              <a:rPr lang="en-US" b="1" dirty="0" err="1" smtClean="0">
                <a:solidFill>
                  <a:prstClr val="black"/>
                </a:solidFill>
              </a:rPr>
              <a:t>parallel_reduce</a:t>
            </a:r>
            <a:r>
              <a:rPr lang="en-US" b="1" dirty="0" smtClean="0">
                <a:solidFill>
                  <a:prstClr val="black"/>
                </a:solidFill>
              </a:rPr>
              <a:t>( </a:t>
            </a:r>
            <a:r>
              <a:rPr lang="en-US" b="1" dirty="0">
                <a:solidFill>
                  <a:prstClr val="black"/>
                </a:solidFill>
              </a:rPr>
              <a:t>NW , </a:t>
            </a:r>
            <a:r>
              <a:rPr lang="en-US" b="1" dirty="0" err="1" smtClean="0">
                <a:solidFill>
                  <a:prstClr val="black"/>
                </a:solidFill>
              </a:rPr>
              <a:t>functor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dirty="0" err="1"/>
              <a:t>iw</a:t>
            </a:r>
            <a:r>
              <a:rPr lang="en-US" b="1" dirty="0"/>
              <a:t> </a:t>
            </a:r>
            <a:r>
              <a:rPr lang="en-US" b="1" dirty="0" smtClean="0"/>
              <a:t>, value ) </a:t>
            </a:r>
            <a:r>
              <a:rPr lang="en-US" b="1" dirty="0" smtClean="0">
                <a:solidFill>
                  <a:srgbClr val="008000"/>
                </a:solidFill>
              </a:rPr>
              <a:t>which c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ontributes to reduction ‘value’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sym typeface="Symbol"/>
              </a:rPr>
              <a:t>Inter-thread reduction via </a:t>
            </a:r>
            <a:r>
              <a:rPr lang="en-US" b="1" dirty="0" err="1" smtClean="0">
                <a:sym typeface="Symbol"/>
              </a:rPr>
              <a:t>functor.init</a:t>
            </a:r>
            <a:r>
              <a:rPr lang="en-US" b="1" dirty="0" smtClean="0">
                <a:sym typeface="Symbol"/>
              </a:rPr>
              <a:t>(value) 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&amp; </a:t>
            </a:r>
            <a:r>
              <a:rPr lang="en-US" b="1" dirty="0" err="1" smtClean="0">
                <a:sym typeface="Symbol"/>
              </a:rPr>
              <a:t>functor.join</a:t>
            </a:r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value,input</a:t>
            </a:r>
            <a:r>
              <a:rPr lang="en-US" b="1" dirty="0" smtClean="0">
                <a:sym typeface="Symbol"/>
              </a:rPr>
              <a:t>)</a:t>
            </a:r>
            <a:endParaRPr lang="en-US" b="1" dirty="0" smtClean="0">
              <a:solidFill>
                <a:srgbClr val="008000"/>
              </a:solidFill>
              <a:sym typeface="Symbol"/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  <a:sym typeface="Symbol"/>
              </a:rPr>
              <a:t>Kokkos manages inter-thread reduction algorithms and scratch space </a:t>
            </a:r>
          </a:p>
          <a:p>
            <a:pPr lvl="0">
              <a:spcBef>
                <a:spcPts val="1200"/>
              </a:spcBef>
            </a:pPr>
            <a:r>
              <a:rPr lang="en-US" b="1" dirty="0" err="1" smtClean="0">
                <a:solidFill>
                  <a:prstClr val="black"/>
                </a:solidFill>
              </a:rPr>
              <a:t>parallel_scan</a:t>
            </a:r>
            <a:r>
              <a:rPr lang="en-US" b="1" dirty="0" smtClean="0">
                <a:solidFill>
                  <a:prstClr val="black"/>
                </a:solidFill>
              </a:rPr>
              <a:t>( NW , </a:t>
            </a:r>
            <a:r>
              <a:rPr lang="en-US" b="1" dirty="0" err="1" smtClean="0">
                <a:solidFill>
                  <a:prstClr val="black"/>
                </a:solidFill>
              </a:rPr>
              <a:t>functor</a:t>
            </a:r>
            <a:r>
              <a:rPr lang="en-US" b="1" dirty="0" smtClean="0">
                <a:solidFill>
                  <a:prstClr val="black"/>
                </a:solidFill>
              </a:rPr>
              <a:t> 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dirty="0" err="1"/>
              <a:t>iw</a:t>
            </a:r>
            <a:r>
              <a:rPr lang="en-US" b="1" dirty="0"/>
              <a:t> , value </a:t>
            </a:r>
            <a:r>
              <a:rPr lang="en-US" b="1" dirty="0" smtClean="0"/>
              <a:t>, </a:t>
            </a:r>
            <a:r>
              <a:rPr lang="en-US" b="1" dirty="0" err="1" smtClean="0"/>
              <a:t>final_flag</a:t>
            </a:r>
            <a:r>
              <a:rPr lang="en-US" b="1" dirty="0" smtClean="0"/>
              <a:t> ) </a:t>
            </a:r>
            <a:r>
              <a:rPr lang="en-US" b="1" dirty="0" smtClean="0">
                <a:solidFill>
                  <a:srgbClr val="008000"/>
                </a:solidFill>
              </a:rPr>
              <a:t>multiple times (possibly)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if </a:t>
            </a:r>
            <a:r>
              <a:rPr lang="en-US" b="1" dirty="0" err="1" smtClean="0"/>
              <a:t>final_flag</a:t>
            </a:r>
            <a:r>
              <a:rPr lang="en-US" b="1" dirty="0" smtClean="0">
                <a:solidFill>
                  <a:srgbClr val="008000"/>
                </a:solidFill>
              </a:rPr>
              <a:t> == true then ‘value’ is the </a:t>
            </a:r>
            <a:r>
              <a:rPr lang="en-US" b="1" dirty="0" smtClean="0"/>
              <a:t>prefix sum </a:t>
            </a:r>
            <a:r>
              <a:rPr lang="en-US" b="1" dirty="0" smtClean="0">
                <a:solidFill>
                  <a:srgbClr val="008000"/>
                </a:solidFill>
              </a:rPr>
              <a:t>for ‘</a:t>
            </a:r>
            <a:r>
              <a:rPr lang="en-US" b="1" dirty="0" err="1" smtClean="0">
                <a:solidFill>
                  <a:srgbClr val="008000"/>
                </a:solidFill>
              </a:rPr>
              <a:t>iw</a:t>
            </a:r>
            <a:r>
              <a:rPr lang="en-US" b="1" dirty="0" smtClean="0">
                <a:solidFill>
                  <a:srgbClr val="008000"/>
                </a:solidFill>
              </a:rPr>
              <a:t>’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sym typeface="Symbol"/>
              </a:rPr>
              <a:t>Inter-thread reduction via </a:t>
            </a:r>
            <a:r>
              <a:rPr lang="en-US" b="1" dirty="0" err="1">
                <a:solidFill>
                  <a:prstClr val="black"/>
                </a:solidFill>
                <a:sym typeface="Symbol"/>
              </a:rPr>
              <a:t>functor.init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(value)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&amp; </a:t>
            </a:r>
            <a:r>
              <a:rPr lang="en-US" b="1" dirty="0" err="1">
                <a:solidFill>
                  <a:prstClr val="black"/>
                </a:solidFill>
                <a:sym typeface="Symbol"/>
              </a:rPr>
              <a:t>functor.join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b="1" dirty="0" err="1">
                <a:solidFill>
                  <a:prstClr val="black"/>
                </a:solidFill>
                <a:sym typeface="Symbol"/>
              </a:rPr>
              <a:t>value,input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)</a:t>
            </a:r>
            <a:endParaRPr lang="en-US" b="1" dirty="0">
              <a:solidFill>
                <a:srgbClr val="008000"/>
              </a:solidFill>
              <a:sym typeface="Symbol"/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  <a:sym typeface="Symbol"/>
              </a:rPr>
              <a:t>Kokkos manages inter-thread reduction algorithms and scratch space </a:t>
            </a:r>
          </a:p>
          <a:p>
            <a:pPr lvl="1"/>
            <a:endParaRPr lang="en-US" b="1" dirty="0">
              <a:solidFill>
                <a:srgbClr val="008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0955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75"/>
            <a:ext cx="8382000" cy="990600"/>
          </a:xfrm>
        </p:spPr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Kokkos Core: Dispatch Data Parallel </a:t>
            </a:r>
            <a:r>
              <a:rPr lang="en-US" sz="3200" b="1" dirty="0" err="1" smtClean="0">
                <a:solidFill>
                  <a:srgbClr val="0033CC"/>
                </a:solidFill>
              </a:rPr>
              <a:t>Functors</a:t>
            </a:r>
            <a:r>
              <a:rPr lang="en-US" sz="3200" b="1" dirty="0">
                <a:solidFill>
                  <a:srgbClr val="0033CC"/>
                </a:solidFill>
              </a:rPr>
              <a:t/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League of Thread Teams (grid of thread blocks)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4450"/>
            <a:ext cx="8610600" cy="4781549"/>
          </a:xfrm>
        </p:spPr>
        <p:txBody>
          <a:bodyPr/>
          <a:lstStyle/>
          <a:p>
            <a:pPr lvl="0"/>
            <a:r>
              <a:rPr lang="en-US" b="1" dirty="0" err="1" smtClean="0"/>
              <a:t>parallel_for</a:t>
            </a:r>
            <a:r>
              <a:rPr lang="en-US" b="1" dirty="0" smtClean="0"/>
              <a:t>( { #teams , #threads/team } , </a:t>
            </a:r>
            <a:r>
              <a:rPr lang="en-US" b="1" dirty="0" err="1" smtClean="0"/>
              <a:t>functor</a:t>
            </a:r>
            <a:r>
              <a:rPr lang="en-US" b="1" dirty="0" smtClean="0"/>
              <a:t> )</a:t>
            </a:r>
          </a:p>
          <a:p>
            <a:pPr marL="573088" lvl="1" indent="-225425"/>
            <a:r>
              <a:rPr lang="en-US" b="1" dirty="0" smtClean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i="1" dirty="0" err="1" smtClean="0"/>
              <a:t>teaminfo</a:t>
            </a:r>
            <a:r>
              <a:rPr lang="en-US" b="1" dirty="0" smtClean="0"/>
              <a:t> )</a:t>
            </a:r>
          </a:p>
          <a:p>
            <a:pPr marL="573088" lvl="1" indent="-225425"/>
            <a:r>
              <a:rPr lang="en-US" b="1" i="1" dirty="0" err="1" smtClean="0">
                <a:solidFill>
                  <a:srgbClr val="008000"/>
                </a:solidFill>
              </a:rPr>
              <a:t>teaminfo</a:t>
            </a:r>
            <a:r>
              <a:rPr lang="en-US" b="1" dirty="0" smtClean="0">
                <a:solidFill>
                  <a:srgbClr val="008000"/>
                </a:solidFill>
              </a:rPr>
              <a:t> = { #teams, team-id, #threads/team, thread-in-team-id }</a:t>
            </a:r>
            <a:endParaRPr lang="en-US" b="1" dirty="0">
              <a:solidFill>
                <a:srgbClr val="008000"/>
              </a:solidFill>
              <a:sym typeface="Symbol"/>
            </a:endParaRPr>
          </a:p>
          <a:p>
            <a:pPr lvl="0">
              <a:spcBef>
                <a:spcPts val="1200"/>
              </a:spcBef>
            </a:pPr>
            <a:r>
              <a:rPr lang="en-US" b="1" dirty="0" err="1" smtClean="0">
                <a:solidFill>
                  <a:prstClr val="black"/>
                </a:solidFill>
              </a:rPr>
              <a:t>parallel_reduce</a:t>
            </a:r>
            <a:r>
              <a:rPr lang="en-US" b="1" dirty="0" smtClean="0">
                <a:solidFill>
                  <a:prstClr val="black"/>
                </a:solidFill>
              </a:rPr>
              <a:t>( </a:t>
            </a:r>
            <a:r>
              <a:rPr lang="en-US" b="1" dirty="0" smtClean="0"/>
              <a:t>{ </a:t>
            </a:r>
            <a:r>
              <a:rPr lang="en-US" b="1" dirty="0"/>
              <a:t>#teams , #threads/team }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</a:rPr>
              <a:t>functor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  <a:p>
            <a:pPr marL="573088" lvl="1" indent="-225425"/>
            <a:r>
              <a:rPr lang="en-US" b="1" dirty="0" smtClean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i="1" dirty="0" err="1" smtClean="0"/>
              <a:t>teaminfo</a:t>
            </a:r>
            <a:r>
              <a:rPr lang="en-US" b="1" dirty="0" smtClean="0"/>
              <a:t> , value )</a:t>
            </a:r>
            <a:endParaRPr lang="en-US" b="1" dirty="0" smtClean="0">
              <a:sym typeface="Symbol"/>
            </a:endParaRPr>
          </a:p>
          <a:p>
            <a:pPr lvl="0">
              <a:spcBef>
                <a:spcPts val="1200"/>
              </a:spcBef>
            </a:pPr>
            <a:r>
              <a:rPr lang="en-US" b="1" dirty="0" err="1" smtClean="0">
                <a:solidFill>
                  <a:prstClr val="black"/>
                </a:solidFill>
              </a:rPr>
              <a:t>parallel_scan</a:t>
            </a:r>
            <a:r>
              <a:rPr lang="en-US" b="1" dirty="0" smtClean="0">
                <a:solidFill>
                  <a:prstClr val="black"/>
                </a:solidFill>
              </a:rPr>
              <a:t>( </a:t>
            </a:r>
            <a:r>
              <a:rPr lang="en-US" b="1" dirty="0" smtClean="0"/>
              <a:t>{ </a:t>
            </a:r>
            <a:r>
              <a:rPr lang="en-US" b="1" dirty="0"/>
              <a:t>#teams , #threads/team }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</a:rPr>
              <a:t>functor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  <a:p>
            <a:pPr marL="573088" lvl="1" indent="-225425"/>
            <a:r>
              <a:rPr lang="en-US" b="1" dirty="0">
                <a:solidFill>
                  <a:srgbClr val="008000"/>
                </a:solidFill>
              </a:rPr>
              <a:t>Call </a:t>
            </a:r>
            <a:r>
              <a:rPr lang="en-US" b="1" dirty="0" err="1" smtClean="0"/>
              <a:t>functor</a:t>
            </a:r>
            <a:r>
              <a:rPr lang="en-US" b="1" dirty="0" smtClean="0"/>
              <a:t>( </a:t>
            </a:r>
            <a:r>
              <a:rPr lang="en-US" b="1" i="1" dirty="0" err="1" smtClean="0"/>
              <a:t>teaminfo</a:t>
            </a:r>
            <a:r>
              <a:rPr lang="en-US" b="1" dirty="0" smtClean="0"/>
              <a:t> </a:t>
            </a:r>
            <a:r>
              <a:rPr lang="en-US" b="1" dirty="0"/>
              <a:t>, value </a:t>
            </a:r>
            <a:r>
              <a:rPr lang="en-US" b="1" dirty="0" smtClean="0"/>
              <a:t>, </a:t>
            </a:r>
            <a:r>
              <a:rPr lang="en-US" b="1" dirty="0" err="1" smtClean="0"/>
              <a:t>final_flag</a:t>
            </a:r>
            <a:r>
              <a:rPr lang="en-US" b="1" dirty="0" smtClean="0"/>
              <a:t> )</a:t>
            </a:r>
          </a:p>
          <a:p>
            <a:pPr lvl="0">
              <a:spcBef>
                <a:spcPts val="12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 Thread Team has</a:t>
            </a:r>
            <a:endParaRPr lang="en-US" b="1" dirty="0"/>
          </a:p>
          <a:p>
            <a:pPr marL="573088" lvl="1" indent="-225425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Concurrent execution with intra-team collectives (barrier, reduce, scan)</a:t>
            </a:r>
          </a:p>
          <a:p>
            <a:pPr marL="573088" lvl="1" indent="-225425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Team-shared scratch memory (e.g., uses GPU “shared memory”)</a:t>
            </a:r>
          </a:p>
          <a:p>
            <a:pPr marL="573088" lvl="1" indent="-225425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Exclusive use of CPU and Xeon Phi cores while executing</a:t>
            </a:r>
            <a:endParaRPr lang="en-US" b="1" dirty="0">
              <a:solidFill>
                <a:srgbClr val="008000"/>
              </a:solidFill>
            </a:endParaRPr>
          </a:p>
          <a:p>
            <a:pPr lvl="0">
              <a:spcBef>
                <a:spcPts val="1200"/>
              </a:spcBef>
            </a:pPr>
            <a:endParaRPr lang="en-US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1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3194" y="691626"/>
            <a:ext cx="6373944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6199"/>
            <a:ext cx="9029701" cy="11334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Manage Memory Access Pattern</a:t>
            </a:r>
            <a:r>
              <a:rPr lang="en-US" sz="3200" b="1" dirty="0">
                <a:solidFill>
                  <a:srgbClr val="0033CC"/>
                </a:solidFill>
              </a:rPr>
              <a:t/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Compose </a:t>
            </a:r>
            <a:r>
              <a:rPr lang="en-US" sz="2800" b="1" dirty="0">
                <a:solidFill>
                  <a:schemeClr val="tx1"/>
                </a:solidFill>
              </a:rPr>
              <a:t>Parallel Dispatch </a:t>
            </a:r>
            <a:r>
              <a:rPr lang="en-US" sz="2000" b="1" dirty="0">
                <a:solidFill>
                  <a:schemeClr val="tx1"/>
                </a:solidFill>
              </a:rPr>
              <a:t>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Array Layout</a:t>
            </a:r>
            <a:endParaRPr lang="en-US" sz="3200" b="1" dirty="0" smtClean="0">
              <a:solidFill>
                <a:srgbClr val="0033CC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04" y="1276350"/>
            <a:ext cx="8793296" cy="4819650"/>
          </a:xfrm>
        </p:spPr>
        <p:txBody>
          <a:bodyPr/>
          <a:lstStyle/>
          <a:p>
            <a:pPr lvl="0"/>
            <a:r>
              <a:rPr lang="en-US" b="1" dirty="0" smtClean="0"/>
              <a:t>Parallel Dispatch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Maps calls to </a:t>
            </a:r>
            <a:r>
              <a:rPr lang="en-US" b="1" dirty="0" err="1" smtClean="0"/>
              <a:t>functor</a:t>
            </a:r>
            <a:r>
              <a:rPr lang="en-US" b="1" dirty="0" smtClean="0"/>
              <a:t>(</a:t>
            </a:r>
            <a:r>
              <a:rPr lang="en-US" b="1" dirty="0" err="1" smtClean="0"/>
              <a:t>iw</a:t>
            </a:r>
            <a:r>
              <a:rPr lang="en-US" b="1" dirty="0"/>
              <a:t>)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onto threads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GPU: </a:t>
            </a:r>
            <a:r>
              <a:rPr lang="en-US" b="1" dirty="0" err="1" smtClean="0">
                <a:solidFill>
                  <a:srgbClr val="008000"/>
                </a:solidFill>
              </a:rPr>
              <a:t>iw</a:t>
            </a:r>
            <a:r>
              <a:rPr lang="en-US" b="1" dirty="0" smtClean="0">
                <a:solidFill>
                  <a:srgbClr val="008000"/>
                </a:solidFill>
              </a:rPr>
              <a:t> = </a:t>
            </a:r>
            <a:r>
              <a:rPr lang="en-US" b="1" dirty="0" err="1" smtClean="0">
                <a:solidFill>
                  <a:srgbClr val="008000"/>
                </a:solidFill>
              </a:rPr>
              <a:t>threadIdx</a:t>
            </a:r>
            <a:r>
              <a:rPr lang="en-US" b="1" dirty="0" smtClean="0">
                <a:solidFill>
                  <a:srgbClr val="008000"/>
                </a:solidFill>
              </a:rPr>
              <a:t> + </a:t>
            </a:r>
            <a:r>
              <a:rPr lang="en-US" b="1" dirty="0" err="1" smtClean="0">
                <a:solidFill>
                  <a:srgbClr val="008000"/>
                </a:solidFill>
              </a:rPr>
              <a:t>blockDim</a:t>
            </a:r>
            <a:r>
              <a:rPr lang="en-US" b="1" dirty="0" smtClean="0">
                <a:solidFill>
                  <a:srgbClr val="008000"/>
                </a:solidFill>
              </a:rPr>
              <a:t> * </a:t>
            </a:r>
            <a:r>
              <a:rPr lang="en-US" b="1" dirty="0" err="1" smtClean="0">
                <a:solidFill>
                  <a:srgbClr val="008000"/>
                </a:solidFill>
              </a:rPr>
              <a:t>blockIds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CPU: </a:t>
            </a:r>
            <a:r>
              <a:rPr lang="en-US" b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iw</a:t>
            </a:r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  <a:sym typeface="Symbol"/>
              </a:rPr>
              <a:t>[</a:t>
            </a:r>
            <a:r>
              <a:rPr lang="en-US" b="1" dirty="0" err="1" smtClean="0">
                <a:solidFill>
                  <a:srgbClr val="008000"/>
                </a:solidFill>
                <a:latin typeface="Calibri" panose="020F0502020204030204" pitchFamily="34" charset="0"/>
                <a:sym typeface="Symbol"/>
              </a:rPr>
              <a:t>begin,end</a:t>
            </a:r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  <a:sym typeface="Symbol"/>
              </a:rPr>
              <a:t>)</a:t>
            </a:r>
            <a:r>
              <a:rPr lang="en-US" sz="3000" b="1" baseline="-25000" dirty="0" err="1" smtClean="0">
                <a:solidFill>
                  <a:srgbClr val="008000"/>
                </a:solidFill>
                <a:latin typeface="Calibri" panose="020F0502020204030204" pitchFamily="34" charset="0"/>
                <a:sym typeface="Symbol"/>
              </a:rPr>
              <a:t>Th</a:t>
            </a:r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  <a:sym typeface="Symbol"/>
              </a:rPr>
              <a:t>  ; contiguous partitions among threads 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Multidimensional Array Layout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Contract: leading dimension (right most) is parallel work dimension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Leading multi-index is ‘</a:t>
            </a:r>
            <a:r>
              <a:rPr lang="en-US" sz="2000" b="1" dirty="0" err="1" smtClean="0">
                <a:solidFill>
                  <a:srgbClr val="008000"/>
                </a:solidFill>
              </a:rPr>
              <a:t>iw</a:t>
            </a:r>
            <a:r>
              <a:rPr lang="en-US" sz="2000" b="1" dirty="0" smtClean="0">
                <a:solidFill>
                  <a:srgbClr val="008000"/>
                </a:solidFill>
              </a:rPr>
              <a:t>’ : </a:t>
            </a:r>
            <a:r>
              <a:rPr lang="en-US" sz="2000" b="1" dirty="0" smtClean="0"/>
              <a:t>a( </a:t>
            </a:r>
            <a:r>
              <a:rPr lang="en-US" sz="2000" b="1" dirty="0" err="1" smtClean="0"/>
              <a:t>iw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j,k,l</a:t>
            </a:r>
            <a:r>
              <a:rPr lang="en-US" sz="2000" b="1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Choose array layout for required access pattern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Choose “array of </a:t>
            </a:r>
            <a:r>
              <a:rPr lang="en-US" sz="2000" b="1" dirty="0" err="1" smtClean="0">
                <a:solidFill>
                  <a:srgbClr val="008000"/>
                </a:solidFill>
              </a:rPr>
              <a:t>structs</a:t>
            </a:r>
            <a:r>
              <a:rPr lang="en-US" sz="2000" b="1" dirty="0" smtClean="0">
                <a:solidFill>
                  <a:srgbClr val="008000"/>
                </a:solidFill>
              </a:rPr>
              <a:t>” for CPU and “</a:t>
            </a:r>
            <a:r>
              <a:rPr lang="en-US" sz="2000" b="1" dirty="0" err="1" smtClean="0">
                <a:solidFill>
                  <a:srgbClr val="008000"/>
                </a:solidFill>
              </a:rPr>
              <a:t>struct</a:t>
            </a:r>
            <a:r>
              <a:rPr lang="en-US" sz="2000" b="1" dirty="0" smtClean="0">
                <a:solidFill>
                  <a:srgbClr val="008000"/>
                </a:solidFill>
              </a:rPr>
              <a:t> of arrays” for GPU</a:t>
            </a:r>
          </a:p>
          <a:p>
            <a:pPr lvl="0"/>
            <a:r>
              <a:rPr lang="en-US" b="1" dirty="0" smtClean="0"/>
              <a:t>Fine-tuning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a typeface="+mn-ea"/>
                <a:cs typeface="+mn-cs"/>
              </a:rPr>
              <a:t>E.g., padding dimensions for cache line alignment</a:t>
            </a:r>
          </a:p>
        </p:txBody>
      </p:sp>
    </p:spTree>
    <p:extLst>
      <p:ext uri="{BB962C8B-B14F-4D97-AF65-F5344CB8AC3E}">
        <p14:creationId xmlns:p14="http://schemas.microsoft.com/office/powerpoint/2010/main" val="22763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05" y="152400"/>
            <a:ext cx="8945696" cy="73185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Containers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04" y="811659"/>
            <a:ext cx="8793296" cy="5284342"/>
          </a:xfrm>
        </p:spPr>
        <p:txBody>
          <a:bodyPr/>
          <a:lstStyle/>
          <a:p>
            <a:pPr lvl="0"/>
            <a:r>
              <a:rPr lang="en-US" b="1" dirty="0" smtClean="0"/>
              <a:t>Kokkos::</a:t>
            </a:r>
            <a:r>
              <a:rPr lang="en-US" b="1" dirty="0" err="1" smtClean="0"/>
              <a:t>DualView</a:t>
            </a:r>
            <a:r>
              <a:rPr lang="en-US" b="1" dirty="0" smtClean="0"/>
              <a:t>&lt; type , device &gt;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Bundling a View and its View::</a:t>
            </a:r>
            <a:r>
              <a:rPr lang="en-US" b="1" dirty="0" err="1" smtClean="0">
                <a:solidFill>
                  <a:srgbClr val="008000"/>
                </a:solidFill>
              </a:rPr>
              <a:t>HostMirror</a:t>
            </a:r>
            <a:r>
              <a:rPr lang="en-US" b="1" dirty="0" smtClean="0">
                <a:solidFill>
                  <a:srgbClr val="008000"/>
                </a:solidFill>
              </a:rPr>
              <a:t> into a single class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Track which View was most recently updated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Synchronize: deep copy from most recently updated view to other view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Host → device OR </a:t>
            </a:r>
            <a:r>
              <a:rPr lang="en-US" sz="2000" b="1" dirty="0">
                <a:solidFill>
                  <a:srgbClr val="008000"/>
                </a:solidFill>
              </a:rPr>
              <a:t>device </a:t>
            </a:r>
            <a:r>
              <a:rPr lang="en-US" sz="2000" b="1" dirty="0" smtClean="0">
                <a:solidFill>
                  <a:srgbClr val="008000"/>
                </a:solidFill>
              </a:rPr>
              <a:t>→ host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Capture a common usage pattern into </a:t>
            </a:r>
            <a:r>
              <a:rPr lang="en-US" b="1" dirty="0" err="1" smtClean="0">
                <a:solidFill>
                  <a:srgbClr val="008000"/>
                </a:solidFill>
              </a:rPr>
              <a:t>DualView</a:t>
            </a:r>
            <a:r>
              <a:rPr lang="en-US" b="1" dirty="0" smtClean="0">
                <a:solidFill>
                  <a:srgbClr val="008000"/>
                </a:solidFill>
              </a:rPr>
              <a:t> class</a:t>
            </a:r>
          </a:p>
          <a:p>
            <a:pPr lvl="0"/>
            <a:r>
              <a:rPr lang="en-US" b="1" dirty="0" smtClean="0"/>
              <a:t>Kokkos::Vector&lt; </a:t>
            </a:r>
            <a:r>
              <a:rPr lang="en-US" b="1" dirty="0"/>
              <a:t>type , device &gt;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Thin layer on rank-one View with “look &amp; feel” of </a:t>
            </a:r>
            <a:r>
              <a:rPr lang="en-US" b="1" dirty="0" err="1" smtClean="0">
                <a:solidFill>
                  <a:srgbClr val="008000"/>
                </a:solidFill>
              </a:rPr>
              <a:t>std</a:t>
            </a:r>
            <a:r>
              <a:rPr lang="en-US" b="1" dirty="0" smtClean="0">
                <a:solidFill>
                  <a:srgbClr val="008000"/>
                </a:solidFill>
              </a:rPr>
              <a:t>::vector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No dynamic sizing from the device execution space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Thread scalability issues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Aid porting of code using </a:t>
            </a:r>
            <a:r>
              <a:rPr lang="en-US" b="1" dirty="0" err="1" smtClean="0">
                <a:solidFill>
                  <a:srgbClr val="008000"/>
                </a:solidFill>
              </a:rPr>
              <a:t>std</a:t>
            </a:r>
            <a:r>
              <a:rPr lang="en-US" b="1" dirty="0" smtClean="0">
                <a:solidFill>
                  <a:srgbClr val="008000"/>
                </a:solidFill>
              </a:rPr>
              <a:t>::vector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That does not dynamically resize within a kernels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05" y="152400"/>
            <a:ext cx="8945696" cy="73185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Containers: Unordered Map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04" y="811659"/>
            <a:ext cx="8793296" cy="5284342"/>
          </a:xfrm>
        </p:spPr>
        <p:txBody>
          <a:bodyPr/>
          <a:lstStyle/>
          <a:p>
            <a:pPr lvl="0"/>
            <a:r>
              <a:rPr lang="en-US" b="1" dirty="0" smtClean="0"/>
              <a:t>Thread scalable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Lock-free implementation with minimal/essential use of atomics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API deviates from C++11 unordered map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C0000"/>
                </a:solidFill>
              </a:rPr>
              <a:t>No on-the-fly allocation / reallocation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C0000"/>
                </a:solidFill>
              </a:rPr>
              <a:t>Index-based instead of iterator-based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Insert (fill) within a parallel reduce </a:t>
            </a:r>
            <a:r>
              <a:rPr lang="en-US" b="1" dirty="0" err="1" smtClean="0">
                <a:solidFill>
                  <a:prstClr val="black"/>
                </a:solidFill>
              </a:rPr>
              <a:t>functor</a:t>
            </a:r>
            <a:endParaRPr lang="en-US" b="1" dirty="0" smtClean="0">
              <a:solidFill>
                <a:prstClr val="black"/>
              </a:solidFill>
            </a:endParaRP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Functor</a:t>
            </a:r>
            <a:r>
              <a:rPr lang="en-US" b="1" dirty="0" smtClean="0">
                <a:solidFill>
                  <a:srgbClr val="008000"/>
                </a:solidFill>
              </a:rPr>
              <a:t>: </a:t>
            </a:r>
            <a:r>
              <a:rPr lang="en-US" b="1" dirty="0"/>
              <a:t>{status, index} = </a:t>
            </a:r>
            <a:r>
              <a:rPr lang="en-US" b="1" dirty="0" err="1"/>
              <a:t>map.insert</a:t>
            </a:r>
            <a:r>
              <a:rPr lang="en-US" b="1" dirty="0"/>
              <a:t>(</a:t>
            </a:r>
            <a:r>
              <a:rPr lang="en-US" b="1" dirty="0" err="1"/>
              <a:t>key,value</a:t>
            </a:r>
            <a:r>
              <a:rPr lang="en-US" b="1" dirty="0"/>
              <a:t>);</a:t>
            </a:r>
          </a:p>
          <a:p>
            <a:pPr lvl="2"/>
            <a:r>
              <a:rPr lang="en-US" sz="2000" b="1" dirty="0">
                <a:solidFill>
                  <a:srgbClr val="008000"/>
                </a:solidFill>
              </a:rPr>
              <a:t>Status = success | existing | failed due to insufficient </a:t>
            </a:r>
            <a:r>
              <a:rPr lang="en-US" sz="2000" b="1" dirty="0" smtClean="0">
                <a:solidFill>
                  <a:srgbClr val="008000"/>
                </a:solidFill>
              </a:rPr>
              <a:t>capacity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Reduction on failed-count to resize the map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Host: </a:t>
            </a:r>
          </a:p>
          <a:p>
            <a:pPr marL="857250" lvl="2" indent="0">
              <a:spcBef>
                <a:spcPts val="200"/>
              </a:spcBef>
              <a:buNone/>
            </a:pPr>
            <a:r>
              <a:rPr lang="en-US" sz="2000" b="1" dirty="0" err="1"/>
              <a:t>UnorderedMap</a:t>
            </a:r>
            <a:r>
              <a:rPr lang="en-US" sz="2000" b="1" dirty="0"/>
              <a:t>&lt;</a:t>
            </a:r>
            <a:r>
              <a:rPr lang="en-US" sz="2000" b="1" dirty="0" err="1"/>
              <a:t>Key,Value,Device</a:t>
            </a:r>
            <a:r>
              <a:rPr lang="en-US" sz="2000" b="1" dirty="0"/>
              <a:t>&gt; </a:t>
            </a:r>
            <a:r>
              <a:rPr lang="en-US" sz="2000" b="1" dirty="0" smtClean="0"/>
              <a:t>map ;</a:t>
            </a:r>
            <a:endParaRPr lang="en-US" sz="2000" b="1" dirty="0"/>
          </a:p>
          <a:p>
            <a:pPr marL="857250" lvl="2" indent="0">
              <a:spcBef>
                <a:spcPts val="200"/>
              </a:spcBef>
              <a:buNone/>
            </a:pPr>
            <a:r>
              <a:rPr lang="en-US" sz="2000" b="1" dirty="0" smtClean="0"/>
              <a:t>do {</a:t>
            </a:r>
          </a:p>
          <a:p>
            <a:pPr marL="857250" lvl="2" indent="0">
              <a:spcBef>
                <a:spcPts val="200"/>
              </a:spcBef>
              <a:buNone/>
            </a:pPr>
            <a:r>
              <a:rPr lang="en-US" sz="2000" b="1" dirty="0" smtClean="0"/>
              <a:t>    </a:t>
            </a:r>
            <a:r>
              <a:rPr lang="en-US" sz="2000" b="1" dirty="0" err="1"/>
              <a:t>map.rehash</a:t>
            </a:r>
            <a:r>
              <a:rPr lang="en-US" sz="2000" b="1" dirty="0"/>
              <a:t>( capacity </a:t>
            </a:r>
            <a:r>
              <a:rPr lang="en-US" sz="2000" b="1" dirty="0" smtClean="0"/>
              <a:t>);</a:t>
            </a:r>
          </a:p>
          <a:p>
            <a:pPr marL="857250" lvl="2" indent="0">
              <a:spcBef>
                <a:spcPts val="200"/>
              </a:spcBef>
              <a:buNone/>
            </a:pPr>
            <a:r>
              <a:rPr lang="en-US" sz="2000" b="1" dirty="0" smtClean="0"/>
              <a:t>    capacity += ( </a:t>
            </a:r>
            <a:r>
              <a:rPr lang="en-US" sz="2000" b="1" dirty="0" err="1" smtClean="0"/>
              <a:t>nfailed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parallel_reduce</a:t>
            </a:r>
            <a:r>
              <a:rPr lang="en-US" sz="2000" b="1" dirty="0" smtClean="0"/>
              <a:t>( NW , </a:t>
            </a:r>
            <a:r>
              <a:rPr lang="en-US" sz="2000" b="1" dirty="0" err="1" smtClean="0"/>
              <a:t>functor</a:t>
            </a:r>
            <a:r>
              <a:rPr lang="en-US" sz="2000" b="1" dirty="0" smtClean="0"/>
              <a:t> ) ); </a:t>
            </a:r>
          </a:p>
          <a:p>
            <a:pPr marL="857250" lvl="2" indent="0">
              <a:spcBef>
                <a:spcPts val="200"/>
              </a:spcBef>
              <a:buNone/>
            </a:pPr>
            <a:r>
              <a:rPr lang="en-US" sz="2000" b="1" dirty="0" smtClean="0"/>
              <a:t>} </a:t>
            </a:r>
            <a:r>
              <a:rPr lang="en-US" sz="2000" b="1" dirty="0"/>
              <a:t>while( </a:t>
            </a:r>
            <a:r>
              <a:rPr lang="en-US" sz="2000" b="1" dirty="0" err="1" smtClean="0"/>
              <a:t>nfailed</a:t>
            </a:r>
            <a:r>
              <a:rPr lang="en-US" sz="2000" b="1" dirty="0" smtClean="0"/>
              <a:t> ); </a:t>
            </a:r>
            <a:r>
              <a:rPr lang="en-US" sz="2000" b="1" dirty="0" smtClean="0">
                <a:solidFill>
                  <a:srgbClr val="008000"/>
                </a:solidFill>
              </a:rPr>
              <a:t>// should iterate at most twice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05" y="152400"/>
            <a:ext cx="8945696" cy="73185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Unordered Map Performance Evaluation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04" y="811659"/>
            <a:ext cx="8793296" cy="2933271"/>
          </a:xfrm>
        </p:spPr>
        <p:txBody>
          <a:bodyPr/>
          <a:lstStyle/>
          <a:p>
            <a:pPr lvl="0"/>
            <a:r>
              <a:rPr lang="en-US" b="1" dirty="0" smtClean="0"/>
              <a:t>Parallel-for insert to 88% full with 16x redundant inserts</a:t>
            </a:r>
          </a:p>
          <a:p>
            <a:pPr lvl="1">
              <a:spcBef>
                <a:spcPts val="2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NW = number attempts to insert = Capacity * 88% * 16</a:t>
            </a:r>
          </a:p>
          <a:p>
            <a:pPr lvl="1">
              <a:spcBef>
                <a:spcPts val="2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Near – contiguous work indices [iw,iw+16) insert same keys</a:t>
            </a:r>
          </a:p>
          <a:p>
            <a:pPr lvl="1">
              <a:spcBef>
                <a:spcPts val="2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Far – </a:t>
            </a:r>
            <a:r>
              <a:rPr lang="en-US" b="1" dirty="0" err="1" smtClean="0">
                <a:solidFill>
                  <a:srgbClr val="008000"/>
                </a:solidFill>
              </a:rPr>
              <a:t>strided</a:t>
            </a:r>
            <a:r>
              <a:rPr lang="en-US" b="1" dirty="0" smtClean="0">
                <a:solidFill>
                  <a:srgbClr val="008000"/>
                </a:solidFill>
              </a:rPr>
              <a:t> work indices insert same keys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Single “Device” Performance Tests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NVidia </a:t>
            </a:r>
            <a:r>
              <a:rPr lang="en-US" b="1" dirty="0" err="1">
                <a:solidFill>
                  <a:srgbClr val="008000"/>
                </a:solidFill>
              </a:rPr>
              <a:t>Kepler</a:t>
            </a:r>
            <a:r>
              <a:rPr lang="en-US" b="1" dirty="0">
                <a:solidFill>
                  <a:srgbClr val="008000"/>
                </a:solidFill>
              </a:rPr>
              <a:t> K40 (Atlas), 12Gbytes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Intel Xeon Phi (Knights Corner) COES2, 61 cores, 1.2 GHz, 16Gbytes</a:t>
            </a:r>
          </a:p>
          <a:p>
            <a:pPr marL="971550" lvl="2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008000"/>
                </a:solidFill>
              </a:rPr>
              <a:t>Limit use to 60 cores, 4 </a:t>
            </a:r>
            <a:r>
              <a:rPr lang="en-US" sz="2000" b="1" dirty="0" err="1">
                <a:solidFill>
                  <a:srgbClr val="008000"/>
                </a:solidFill>
              </a:rPr>
              <a:t>hyperthreads</a:t>
            </a:r>
            <a:r>
              <a:rPr lang="en-US" sz="2000" b="1" dirty="0">
                <a:solidFill>
                  <a:srgbClr val="008000"/>
                </a:solidFill>
              </a:rPr>
              <a:t>/core</a:t>
            </a: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858332"/>
              </p:ext>
            </p:extLst>
          </p:nvPr>
        </p:nvGraphicFramePr>
        <p:xfrm>
          <a:off x="323637" y="3744930"/>
          <a:ext cx="55223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45994" y="3744930"/>
            <a:ext cx="3145606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225425" lvl="1" indent="-220663" defTabSz="914400"/>
            <a:r>
              <a:rPr lang="en-US" b="1" kern="0" dirty="0" smtClean="0"/>
              <a:t>K40X </a:t>
            </a:r>
            <a:r>
              <a:rPr lang="en-US" b="1" kern="0" dirty="0"/>
              <a:t>dramatically better performance</a:t>
            </a:r>
          </a:p>
          <a:p>
            <a:pPr marL="225425" lvl="1" indent="-220663" defTabSz="914400"/>
            <a:r>
              <a:rPr lang="en-US" b="1" kern="0" dirty="0" smtClean="0"/>
              <a:t>Xeon Phi implementation optimized using explicit non-caching </a:t>
            </a:r>
            <a:r>
              <a:rPr lang="en-US" b="1" kern="0" dirty="0" err="1" smtClean="0"/>
              <a:t>prefetch</a:t>
            </a:r>
            <a:endParaRPr lang="en-US" b="1" kern="0" dirty="0" smtClean="0"/>
          </a:p>
          <a:p>
            <a:pPr marL="225425" lvl="1" indent="-220663" defTabSz="914400"/>
            <a:r>
              <a:rPr lang="en-US" b="1" kern="0" dirty="0" smtClean="0"/>
              <a:t>Theory: due to cache coherency protocols and atomics’ performance</a:t>
            </a:r>
          </a:p>
          <a:p>
            <a:pPr marL="225425" lvl="1" indent="-220663" defTabSz="914400"/>
            <a:endParaRPr 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32257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3CC"/>
                </a:solidFill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37" y="1066800"/>
            <a:ext cx="8761987" cy="48768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Kokkos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Evaluation via mini-applications</a:t>
            </a:r>
          </a:p>
          <a:p>
            <a:pPr lvl="1">
              <a:spcBef>
                <a:spcPts val="400"/>
              </a:spcBef>
            </a:pPr>
            <a:r>
              <a:rPr lang="en-US" b="1" dirty="0" err="1" smtClean="0"/>
              <a:t>MiniMD</a:t>
            </a:r>
            <a:r>
              <a:rPr lang="en-US" b="1" dirty="0" smtClean="0"/>
              <a:t> molecular dynamics</a:t>
            </a:r>
          </a:p>
          <a:p>
            <a:pPr lvl="1">
              <a:spcBef>
                <a:spcPts val="400"/>
              </a:spcBef>
            </a:pPr>
            <a:r>
              <a:rPr lang="en-US" b="1" dirty="0" err="1" smtClean="0"/>
              <a:t>MiniFE</a:t>
            </a:r>
            <a:r>
              <a:rPr lang="en-US" b="1" dirty="0" smtClean="0"/>
              <a:t> Conjugate Gradient (CG) iterative solver</a:t>
            </a:r>
          </a:p>
          <a:p>
            <a:pPr lvl="1">
              <a:spcBef>
                <a:spcPts val="400"/>
              </a:spcBef>
            </a:pPr>
            <a:r>
              <a:rPr lang="en-US" b="1" dirty="0" err="1" smtClean="0"/>
              <a:t>MiniFENL</a:t>
            </a:r>
            <a:r>
              <a:rPr lang="en-US" b="1" dirty="0" smtClean="0"/>
              <a:t> sparse matrix construction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Refactoring legacy libraries and applications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CUDA UVM (unified virtual memory) in the critical path!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998D103-18A3-43D1-8D62-5E33F69F2F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4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MiniMD</a:t>
            </a:r>
            <a:r>
              <a:rPr lang="en-US" sz="3200" b="1" dirty="0" smtClean="0">
                <a:solidFill>
                  <a:srgbClr val="0033CC"/>
                </a:solidFill>
              </a:rPr>
              <a:t> Performance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400" b="1" dirty="0" err="1" smtClean="0">
                <a:solidFill>
                  <a:srgbClr val="0033CC"/>
                </a:solidFill>
              </a:rPr>
              <a:t>Lennard</a:t>
            </a:r>
            <a:r>
              <a:rPr lang="en-US" sz="2400" b="1" dirty="0" smtClean="0">
                <a:solidFill>
                  <a:srgbClr val="0033CC"/>
                </a:solidFill>
              </a:rPr>
              <a:t> Jones force model using atom neighbor list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998D103-18A3-43D1-8D62-5E33F69F2F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1219200"/>
            <a:ext cx="8686800" cy="48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/>
              <a:t>Solve </a:t>
            </a:r>
            <a:r>
              <a:rPr lang="en-US" sz="2000" b="1" dirty="0" smtClean="0"/>
              <a:t>Newton’s </a:t>
            </a:r>
            <a:r>
              <a:rPr lang="en-US" sz="2000" b="1" dirty="0"/>
              <a:t>equations for </a:t>
            </a:r>
            <a:r>
              <a:rPr lang="en-US" sz="2000" b="1" i="1" dirty="0"/>
              <a:t>N</a:t>
            </a:r>
            <a:r>
              <a:rPr lang="en-US" sz="2000" b="1" dirty="0"/>
              <a:t> </a:t>
            </a:r>
            <a:r>
              <a:rPr lang="en-US" sz="2000" b="1" dirty="0" smtClean="0"/>
              <a:t>particles</a:t>
            </a:r>
            <a:endParaRPr lang="en-US" sz="2000" b="1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/>
              <a:t>Simple </a:t>
            </a:r>
            <a:r>
              <a:rPr lang="en-US" sz="2000" b="1" dirty="0" err="1"/>
              <a:t>Lennard</a:t>
            </a:r>
            <a:r>
              <a:rPr lang="en-US" sz="2000" b="1" dirty="0"/>
              <a:t> Jones </a:t>
            </a:r>
            <a:r>
              <a:rPr lang="en-US" sz="2000" b="1" dirty="0" smtClean="0"/>
              <a:t>force model</a:t>
            </a:r>
            <a:r>
              <a:rPr lang="en-US" sz="2000" b="1" dirty="0"/>
              <a:t>: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/>
              <a:t>Use atom neighbor list to avoid 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computations</a:t>
            </a:r>
            <a:endParaRPr lang="en-US" sz="2000" b="1" dirty="0"/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 b="1" dirty="0"/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 b="1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 b="1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 b="1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/>
              <a:t>Moderately compute </a:t>
            </a:r>
            <a:r>
              <a:rPr lang="en-US" sz="2000" b="1" dirty="0" smtClean="0"/>
              <a:t>bound computational kernel</a:t>
            </a:r>
            <a:endParaRPr lang="en-US" sz="2000" b="1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/>
              <a:t>On average 77 neighbors with 55 inside of the cutoff radius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4" y="1456567"/>
            <a:ext cx="3281921" cy="7822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1532" y="2496410"/>
            <a:ext cx="6038056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pos_i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98000"/>
              </a:lnSpc>
            </a:pPr>
            <a:r>
              <a:rPr lang="en-US" sz="1600" b="1" dirty="0" smtClean="0">
                <a:solidFill>
                  <a:srgbClr val="B80047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num_neighbors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lnSpc>
                <a:spcPct val="98000"/>
              </a:lnSpc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j = 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neighbors(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i,jj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8000"/>
              </a:lnSpc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r_ij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pos_i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(j</a:t>
            </a:r>
            <a:r>
              <a:rPr lang="en-US" sz="1600" b="1" dirty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//random read 3 floats</a:t>
            </a:r>
          </a:p>
          <a:p>
            <a:pPr>
              <a:lnSpc>
                <a:spcPct val="98000"/>
              </a:lnSpc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B80047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 |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r_ij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| &lt;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r_cut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8000"/>
              </a:lnSpc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f_i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+= 6*e*( (s/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r_ij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)^7 – 2*(s/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r_ij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)^13 )</a:t>
            </a:r>
          </a:p>
          <a:p>
            <a:pPr>
              <a:lnSpc>
                <a:spcPct val="98000"/>
              </a:lnSpc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8000"/>
              </a:lnSpc>
            </a:pP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sz="1600" b="1" dirty="0" err="1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rgbClr val="2323D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f_i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42" y="2619695"/>
            <a:ext cx="1554163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8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5147353"/>
            <a:ext cx="6016336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MiniMD</a:t>
            </a:r>
            <a:r>
              <a:rPr lang="en-US" sz="3200" b="1" dirty="0" smtClean="0">
                <a:solidFill>
                  <a:srgbClr val="0033CC"/>
                </a:solidFill>
              </a:rPr>
              <a:t> Performance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400" b="1" dirty="0" err="1" smtClean="0">
                <a:solidFill>
                  <a:srgbClr val="0033CC"/>
                </a:solidFill>
              </a:rPr>
              <a:t>Lennard</a:t>
            </a:r>
            <a:r>
              <a:rPr lang="en-US" sz="2400" b="1" dirty="0" smtClean="0">
                <a:solidFill>
                  <a:srgbClr val="0033CC"/>
                </a:solidFill>
              </a:rPr>
              <a:t> Jones (LJ) force model using atom neighbor list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998D103-18A3-43D1-8D62-5E33F69F2F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1076241"/>
            <a:ext cx="8686800" cy="5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lvl="1" indent="-23177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dirty="0" smtClean="0">
                <a:latin typeface="Calibri" pitchFamily="34" charset="0"/>
              </a:rPr>
              <a:t>Test Problem (</a:t>
            </a:r>
            <a:r>
              <a:rPr lang="en-US" sz="2400" b="1" dirty="0">
                <a:latin typeface="Calibri" pitchFamily="34" charset="0"/>
              </a:rPr>
              <a:t>#Atoms = </a:t>
            </a:r>
            <a:r>
              <a:rPr lang="en-US" sz="2400" b="1" dirty="0" smtClean="0">
                <a:latin typeface="Calibri" pitchFamily="34" charset="0"/>
              </a:rPr>
              <a:t>864k, ~77 neighbors/atom)</a:t>
            </a:r>
            <a:endParaRPr lang="en-US" sz="2400" b="1" dirty="0">
              <a:latin typeface="Calibri" pitchFamily="34" charset="0"/>
            </a:endParaRP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Neighbor list array with 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correct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vs. wrong layout</a:t>
            </a:r>
          </a:p>
          <a:p>
            <a:pPr marL="1139825" lvl="2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Different layout between CPU and GPU</a:t>
            </a: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Random read of neighbor coordinate via GPU texture fetch </a:t>
            </a: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>
              <a:latin typeface="Calibri" pitchFamily="34" charset="0"/>
            </a:endParaRP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 smtClean="0">
              <a:latin typeface="Calibri" pitchFamily="34" charset="0"/>
            </a:endParaRP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>
              <a:latin typeface="Calibri" pitchFamily="34" charset="0"/>
            </a:endParaRP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 smtClean="0">
              <a:latin typeface="Calibri" pitchFamily="34" charset="0"/>
            </a:endParaRP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>
              <a:latin typeface="Calibri" pitchFamily="34" charset="0"/>
            </a:endParaRPr>
          </a:p>
          <a:p>
            <a:pPr marL="10795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 smtClean="0">
              <a:latin typeface="Calibri" pitchFamily="34" charset="0"/>
            </a:endParaRPr>
          </a:p>
          <a:p>
            <a:pPr marL="339725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b="1" dirty="0" smtClean="0">
              <a:latin typeface="Calibri" pitchFamily="34" charset="0"/>
            </a:endParaRPr>
          </a:p>
          <a:p>
            <a:pPr marL="339725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dirty="0" smtClean="0">
                <a:latin typeface="Calibri" pitchFamily="34" charset="0"/>
              </a:rPr>
              <a:t>Large loss in performance with wrong layout</a:t>
            </a: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Even when using GPU texture fetch</a:t>
            </a:r>
          </a:p>
          <a:p>
            <a:pPr marL="739775" lvl="1" indent="-2317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Kokkos, by default, selects the correct layout</a:t>
            </a:r>
            <a:endParaRPr lang="en-US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70531"/>
              </p:ext>
            </p:extLst>
          </p:nvPr>
        </p:nvGraphicFramePr>
        <p:xfrm>
          <a:off x="599083" y="2490488"/>
          <a:ext cx="7558598" cy="265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24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251367" y="686875"/>
            <a:ext cx="7540275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48" y="190500"/>
            <a:ext cx="8835252" cy="10297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Increasingly Complex Heterogeneous Future;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Future-Proof Performance-Portable Code?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4173" y="1443089"/>
            <a:ext cx="7594608" cy="4900949"/>
            <a:chOff x="1168392" y="1432118"/>
            <a:chExt cx="7594608" cy="4900949"/>
          </a:xfrm>
        </p:grpSpPr>
        <p:sp>
          <p:nvSpPr>
            <p:cNvPr id="6" name="Rectangle 5"/>
            <p:cNvSpPr/>
            <p:nvPr/>
          </p:nvSpPr>
          <p:spPr>
            <a:xfrm>
              <a:off x="2603499" y="4914877"/>
              <a:ext cx="1278468" cy="52071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4658" y="4059751"/>
              <a:ext cx="1278468" cy="52071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0567" y="3623727"/>
              <a:ext cx="1278468" cy="52071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49801" y="5435594"/>
              <a:ext cx="160866" cy="52071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65799" y="5291662"/>
              <a:ext cx="1278468" cy="1439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65793" y="4360321"/>
              <a:ext cx="1278468" cy="1439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7326" y="4605864"/>
              <a:ext cx="1278468" cy="1439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65799" y="4131718"/>
              <a:ext cx="1278468" cy="1439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3064936" y="1432118"/>
              <a:ext cx="3471333" cy="2310147"/>
            </a:xfrm>
            <a:prstGeom prst="round2Same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85332" y="3742269"/>
              <a:ext cx="1464733" cy="838200"/>
              <a:chOff x="1227667" y="3691467"/>
              <a:chExt cx="1464733" cy="83820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Rectangle 57"/>
              <p:cNvSpPr/>
              <p:nvPr/>
            </p:nvSpPr>
            <p:spPr>
              <a:xfrm>
                <a:off x="1227667" y="3691467"/>
                <a:ext cx="1464733" cy="838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PIM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336800" y="3691467"/>
                <a:ext cx="355600" cy="838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59600" y="3742265"/>
              <a:ext cx="1803400" cy="1134576"/>
            </a:xfrm>
            <a:prstGeom prst="rect">
              <a:avLst/>
            </a:prstGeom>
            <a:solidFill>
              <a:srgbClr val="008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DDR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44332" y="3225795"/>
              <a:ext cx="2836335" cy="3979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L2*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10667" y="2319866"/>
              <a:ext cx="110067" cy="1439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22336" y="2319860"/>
              <a:ext cx="110067" cy="1439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2472" y="2319854"/>
              <a:ext cx="110067" cy="1439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5332" y="5825066"/>
              <a:ext cx="7577667" cy="508001"/>
            </a:xfrm>
            <a:prstGeom prst="rect">
              <a:avLst/>
            </a:prstGeom>
            <a:solidFill>
              <a:srgbClr val="008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NVRAM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68392" y="4876841"/>
              <a:ext cx="1464733" cy="838200"/>
              <a:chOff x="1227667" y="3691467"/>
              <a:chExt cx="1464733" cy="83820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Rectangle 55"/>
              <p:cNvSpPr/>
              <p:nvPr/>
            </p:nvSpPr>
            <p:spPr>
              <a:xfrm>
                <a:off x="1227667" y="3691467"/>
                <a:ext cx="1464733" cy="838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PIM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336800" y="3691467"/>
                <a:ext cx="355600" cy="838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242733" y="1675147"/>
              <a:ext cx="711200" cy="1364386"/>
              <a:chOff x="3242733" y="1675147"/>
              <a:chExt cx="711200" cy="136438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251201" y="1989667"/>
                <a:ext cx="702732" cy="474120"/>
              </a:xfrm>
              <a:prstGeom prst="rect">
                <a:avLst/>
              </a:prstGeom>
              <a:pattFill prst="lgGri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51200" y="2463799"/>
                <a:ext cx="406397" cy="5757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L1*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657598" y="2463787"/>
                <a:ext cx="296335" cy="5757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Tex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42733" y="1675147"/>
                <a:ext cx="702733" cy="289119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Scr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06330" y="1675147"/>
              <a:ext cx="711200" cy="1364386"/>
              <a:chOff x="3242733" y="1675147"/>
              <a:chExt cx="711200" cy="136438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251201" y="1989667"/>
                <a:ext cx="702732" cy="474120"/>
              </a:xfrm>
              <a:prstGeom prst="rect">
                <a:avLst/>
              </a:prstGeom>
              <a:pattFill prst="lgGri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51200" y="2463799"/>
                <a:ext cx="406397" cy="5757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L1*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657598" y="2463787"/>
                <a:ext cx="296335" cy="5757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Tex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42733" y="1675147"/>
                <a:ext cx="702733" cy="289119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Scr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62600" y="1683601"/>
              <a:ext cx="711200" cy="1364386"/>
              <a:chOff x="3242733" y="1675147"/>
              <a:chExt cx="711200" cy="136438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251201" y="1989667"/>
                <a:ext cx="702732" cy="474120"/>
              </a:xfrm>
              <a:prstGeom prst="rect">
                <a:avLst/>
              </a:prstGeom>
              <a:pattFill prst="lgGri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51200" y="2463799"/>
                <a:ext cx="406397" cy="5757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L1*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57598" y="2463787"/>
                <a:ext cx="296335" cy="5757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Tex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42733" y="1675147"/>
                <a:ext cx="702733" cy="289119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Scr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959600" y="5130799"/>
              <a:ext cx="1803400" cy="584241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NIC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843867" y="4021666"/>
              <a:ext cx="1947333" cy="1515534"/>
              <a:chOff x="3843867" y="4021666"/>
              <a:chExt cx="1947333" cy="151553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 27"/>
              <p:cNvSpPr/>
              <p:nvPr/>
            </p:nvSpPr>
            <p:spPr>
              <a:xfrm>
                <a:off x="3843867" y="4021666"/>
                <a:ext cx="1947333" cy="151553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79333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246034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95801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49801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20734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83201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54134" y="4152901"/>
                <a:ext cx="160866" cy="571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53933" y="5130800"/>
                <a:ext cx="17610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L3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79332" y="4724444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246033" y="4724444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495801" y="4724447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749800" y="4724447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283200" y="4724447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554134" y="4724401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20733" y="4724401"/>
                <a:ext cx="160867" cy="304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156002" y="1357171"/>
            <a:ext cx="2969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Memory Spaces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Bulk non-volatile (Flash?)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Standard DDR (DDR4)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Fast </a:t>
            </a:r>
            <a:r>
              <a:rPr lang="en-US" sz="1400" dirty="0"/>
              <a:t>m</a:t>
            </a:r>
            <a:r>
              <a:rPr lang="en-US" sz="1400" dirty="0" smtClean="0"/>
              <a:t>emory (HBM/HMC)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(Segmented) scratch-pad on die</a:t>
            </a:r>
          </a:p>
          <a:p>
            <a:endParaRPr lang="en-US" sz="1400" dirty="0"/>
          </a:p>
          <a:p>
            <a:r>
              <a:rPr lang="en-US" b="1" i="1" dirty="0" smtClean="0"/>
              <a:t>Execution </a:t>
            </a:r>
            <a:r>
              <a:rPr lang="en-US" b="1" i="1" dirty="0"/>
              <a:t>Spaces</a:t>
            </a:r>
          </a:p>
          <a:p>
            <a:r>
              <a:rPr lang="en-US" sz="1400" dirty="0"/>
              <a:t>  - Throughput </a:t>
            </a:r>
            <a:r>
              <a:rPr lang="en-US" sz="1400" dirty="0" smtClean="0"/>
              <a:t>cores </a:t>
            </a:r>
            <a:r>
              <a:rPr lang="en-US" sz="1400" dirty="0"/>
              <a:t>(GPU)</a:t>
            </a:r>
          </a:p>
          <a:p>
            <a:r>
              <a:rPr lang="en-US" sz="1400" dirty="0"/>
              <a:t>  - </a:t>
            </a:r>
            <a:r>
              <a:rPr lang="en-US" sz="1400" dirty="0" smtClean="0"/>
              <a:t>Latency-optimized cores </a:t>
            </a:r>
            <a:r>
              <a:rPr lang="en-US" sz="1400" dirty="0"/>
              <a:t>(CPU)</a:t>
            </a:r>
          </a:p>
          <a:p>
            <a:r>
              <a:rPr lang="en-US" sz="1400" dirty="0"/>
              <a:t>  - </a:t>
            </a:r>
            <a:r>
              <a:rPr lang="en-US" sz="1400" dirty="0" smtClean="0"/>
              <a:t>Processing-in-memory (PIM)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09835" y="1337700"/>
            <a:ext cx="2163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Special Hardware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Non-caching loads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Read-only cache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Atomic updates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709835" y="2415488"/>
            <a:ext cx="21636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Programming models</a:t>
            </a:r>
          </a:p>
          <a:p>
            <a:r>
              <a:rPr lang="en-US" sz="1400" dirty="0" smtClean="0"/>
              <a:t>  - GPU: CUDA(-</a:t>
            </a:r>
            <a:r>
              <a:rPr lang="en-US" sz="1400" dirty="0" err="1" smtClean="0"/>
              <a:t>ish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- CPU: </a:t>
            </a:r>
            <a:r>
              <a:rPr lang="en-US" sz="1400" dirty="0" err="1" smtClean="0"/>
              <a:t>OpenMP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- PIM: ??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62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336" y="540327"/>
            <a:ext cx="6670964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133350"/>
            <a:ext cx="8385464" cy="781049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3333FF"/>
                </a:solidFill>
              </a:rPr>
              <a:t>MiniFE</a:t>
            </a:r>
            <a:r>
              <a:rPr lang="en-US" sz="3000" b="1" dirty="0" smtClean="0">
                <a:solidFill>
                  <a:srgbClr val="3333FF"/>
                </a:solidFill>
              </a:rPr>
              <a:t> CG-Solver on Sandia’s </a:t>
            </a:r>
            <a:r>
              <a:rPr lang="en-US" sz="3000" b="1" dirty="0" err="1" smtClean="0">
                <a:solidFill>
                  <a:srgbClr val="3333FF"/>
                </a:solidFill>
              </a:rPr>
              <a:t>Testbeds</a:t>
            </a:r>
            <a:r>
              <a:rPr lang="en-US" sz="3000" b="1" dirty="0" smtClean="0">
                <a:solidFill>
                  <a:srgbClr val="3333FF"/>
                </a:solidFill>
              </a:rPr>
              <a:t/>
            </a:r>
            <a:br>
              <a:rPr lang="en-US" sz="3000" b="1" dirty="0" smtClean="0">
                <a:solidFill>
                  <a:srgbClr val="3333FF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Kokkos competitive with “native” implementations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997527"/>
            <a:ext cx="8477250" cy="49314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Finite element </a:t>
            </a:r>
            <a:r>
              <a:rPr lang="en-US" b="1" dirty="0" smtClean="0"/>
              <a:t>mini-app </a:t>
            </a:r>
            <a:r>
              <a:rPr lang="en-US" b="1" dirty="0"/>
              <a:t>in </a:t>
            </a:r>
            <a:r>
              <a:rPr lang="en-US" b="1" dirty="0" err="1"/>
              <a:t>Mantevo</a:t>
            </a:r>
            <a:r>
              <a:rPr lang="en-US" b="1" dirty="0"/>
              <a:t> (mantevo.org</a:t>
            </a:r>
            <a:r>
              <a:rPr lang="en-US" b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CG solve of finite element heat conduction equation</a:t>
            </a:r>
            <a:endParaRPr lang="en-US" b="1" dirty="0">
              <a:solidFill>
                <a:srgbClr val="008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Numerous programming model variants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More </a:t>
            </a:r>
            <a:r>
              <a:rPr lang="en-US" b="1" dirty="0">
                <a:solidFill>
                  <a:srgbClr val="008000"/>
                </a:solidFill>
              </a:rPr>
              <a:t>than 20 </a:t>
            </a:r>
            <a:r>
              <a:rPr lang="en-US" b="1" dirty="0" smtClean="0">
                <a:solidFill>
                  <a:srgbClr val="008000"/>
                </a:solidFill>
              </a:rPr>
              <a:t>variants </a:t>
            </a:r>
            <a:r>
              <a:rPr lang="en-US" b="1" dirty="0">
                <a:solidFill>
                  <a:srgbClr val="008000"/>
                </a:solidFill>
              </a:rPr>
              <a:t>in </a:t>
            </a:r>
            <a:r>
              <a:rPr lang="en-US" b="1" dirty="0" err="1">
                <a:solidFill>
                  <a:srgbClr val="008000"/>
                </a:solidFill>
              </a:rPr>
              <a:t>Mantevo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repository (eight in release 2.0)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Evaluating hardware </a:t>
            </a:r>
            <a:r>
              <a:rPr lang="en-US" b="1" dirty="0" err="1" smtClean="0">
                <a:solidFill>
                  <a:prstClr val="black"/>
                </a:solidFill>
              </a:rPr>
              <a:t>testbeds</a:t>
            </a:r>
            <a:r>
              <a:rPr lang="en-US" b="1" dirty="0" smtClean="0">
                <a:solidFill>
                  <a:prstClr val="black"/>
                </a:solidFill>
              </a:rPr>
              <a:t> and programming models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1474586"/>
              </p:ext>
            </p:extLst>
          </p:nvPr>
        </p:nvGraphicFramePr>
        <p:xfrm>
          <a:off x="209550" y="2826327"/>
          <a:ext cx="8705850" cy="362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21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664" y="3109447"/>
            <a:ext cx="7119677" cy="3189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751" y="4600790"/>
            <a:ext cx="5182020" cy="3189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800000">
            <a:off x="7368710" y="3798494"/>
            <a:ext cx="1545775" cy="2220686"/>
          </a:xfrm>
          <a:prstGeom prst="curvedRightArrow">
            <a:avLst>
              <a:gd name="adj1" fmla="val 13133"/>
              <a:gd name="adj2" fmla="val 28631"/>
              <a:gd name="adj3" fmla="val 2719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896350" cy="71855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MiniFENL</a:t>
            </a:r>
            <a:r>
              <a:rPr lang="en-US" sz="3200" b="1" dirty="0" smtClean="0">
                <a:solidFill>
                  <a:srgbClr val="3333FF"/>
                </a:solidFill>
              </a:rPr>
              <a:t>: Mini driver Application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42" y="794759"/>
            <a:ext cx="8567057" cy="537744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/>
              <a:t>Solve </a:t>
            </a:r>
            <a:r>
              <a:rPr lang="en-US" b="1" dirty="0"/>
              <a:t>nonlinear finite element </a:t>
            </a:r>
            <a:r>
              <a:rPr lang="en-US" b="1" dirty="0" smtClean="0"/>
              <a:t>problem via Newton iteration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Focus on construction and fill of sparse linear system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Thread safe, thread scalable, and performant algorithms 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Evaluate thread-parallel capabilities and programming models</a:t>
            </a:r>
          </a:p>
          <a:p>
            <a:pPr lvl="0">
              <a:spcBef>
                <a:spcPts val="400"/>
              </a:spcBef>
            </a:pPr>
            <a:r>
              <a:rPr lang="en-US" b="1" dirty="0">
                <a:solidFill>
                  <a:prstClr val="black"/>
                </a:solidFill>
              </a:rPr>
              <a:t>Construct maps </a:t>
            </a:r>
            <a:r>
              <a:rPr lang="en-US" b="1" dirty="0" smtClean="0">
                <a:solidFill>
                  <a:prstClr val="black"/>
                </a:solidFill>
              </a:rPr>
              <a:t>(for assembly) and sparse </a:t>
            </a:r>
            <a:r>
              <a:rPr lang="en-US" b="1" dirty="0">
                <a:solidFill>
                  <a:prstClr val="black"/>
                </a:solidFill>
              </a:rPr>
              <a:t>linear system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srgbClr val="008000"/>
                </a:solidFill>
              </a:rPr>
              <a:t>Sparse linear system graph : node-node map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Element-graph map for scatter-atomic-add assembly algorithm</a:t>
            </a:r>
          </a:p>
          <a:p>
            <a:pPr lvl="1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8000"/>
                </a:solidFill>
              </a:rPr>
              <a:t>Graph-element map for gather-sum assembly algorithm </a:t>
            </a:r>
          </a:p>
          <a:p>
            <a:pPr lvl="0">
              <a:spcBef>
                <a:spcPts val="400"/>
              </a:spcBef>
            </a:pPr>
            <a:r>
              <a:rPr lang="en-US" b="1" dirty="0">
                <a:solidFill>
                  <a:prstClr val="black"/>
                </a:solidFill>
              </a:rPr>
              <a:t>Compute nonlinear residual and </a:t>
            </a:r>
            <a:r>
              <a:rPr lang="en-US" b="1" dirty="0" err="1">
                <a:solidFill>
                  <a:prstClr val="black"/>
                </a:solidFill>
              </a:rPr>
              <a:t>Jacobian</a:t>
            </a:r>
            <a:endParaRPr lang="en-US" b="1" dirty="0">
              <a:solidFill>
                <a:prstClr val="black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srgbClr val="008000"/>
                </a:solidFill>
              </a:rPr>
              <a:t>Iterate elements to compute per-element residual and </a:t>
            </a:r>
            <a:r>
              <a:rPr lang="en-US" b="1" dirty="0" err="1">
                <a:solidFill>
                  <a:srgbClr val="008000"/>
                </a:solidFill>
              </a:rPr>
              <a:t>Jacobian</a:t>
            </a:r>
            <a:endParaRPr lang="en-US" b="1" dirty="0">
              <a:solidFill>
                <a:srgbClr val="008000"/>
              </a:solidFill>
            </a:endParaRP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Scatter-atomic-add values into linear system</a:t>
            </a:r>
          </a:p>
          <a:p>
            <a:pPr lvl="2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8000"/>
                </a:solidFill>
              </a:rPr>
              <a:t>Save values in gather-sum </a:t>
            </a:r>
            <a:r>
              <a:rPr lang="en-US" sz="2000" b="1" u="sng" dirty="0">
                <a:solidFill>
                  <a:srgbClr val="008000"/>
                </a:solidFill>
              </a:rPr>
              <a:t>scratch array</a:t>
            </a:r>
          </a:p>
          <a:p>
            <a:pPr lvl="1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8000"/>
                </a:solidFill>
              </a:rPr>
              <a:t>Iterate rows, gather data from </a:t>
            </a:r>
            <a:r>
              <a:rPr lang="en-US" b="1" u="sng" dirty="0">
                <a:solidFill>
                  <a:srgbClr val="008000"/>
                </a:solidFill>
              </a:rPr>
              <a:t>scratch array</a:t>
            </a:r>
            <a:r>
              <a:rPr lang="en-US" b="1" dirty="0">
                <a:solidFill>
                  <a:srgbClr val="008000"/>
                </a:solidFill>
              </a:rPr>
              <a:t>, sum into linear system</a:t>
            </a:r>
          </a:p>
          <a:p>
            <a:pPr lvl="0">
              <a:spcBef>
                <a:spcPts val="400"/>
              </a:spcBef>
            </a:pPr>
            <a:r>
              <a:rPr lang="en-US" b="1" dirty="0">
                <a:solidFill>
                  <a:prstClr val="black"/>
                </a:solidFill>
              </a:rPr>
              <a:t>Solve linear system for Newton iteration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64068" y="1921702"/>
            <a:ext cx="3772480" cy="2552998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54414" y="1921702"/>
            <a:ext cx="3521161" cy="37932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Gather-Sum Pattern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Scatter-Atomic-Add </a:t>
            </a:r>
            <a:r>
              <a:rPr lang="en-US" sz="3200" b="1" dirty="0" smtClean="0">
                <a:solidFill>
                  <a:srgbClr val="0033CC"/>
                </a:solidFill>
              </a:rPr>
              <a:t>vs. </a:t>
            </a:r>
            <a:r>
              <a:rPr lang="en-US" sz="3200" b="1" dirty="0">
                <a:solidFill>
                  <a:srgbClr val="0033CC"/>
                </a:solidFill>
              </a:rPr>
              <a:t>Gather-Sum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5175" y="1244280"/>
            <a:ext cx="3200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Finite Element Data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375" y="3276600"/>
            <a:ext cx="2286000" cy="7147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very large Scratch Arrays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656" y="4800600"/>
            <a:ext cx="3200400" cy="914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Sparse Linear System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Coefficients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386" y="1238172"/>
            <a:ext cx="3843867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Map: Mesh </a:t>
            </a:r>
            <a:r>
              <a:rPr lang="en-US" sz="2400" b="1" dirty="0" smtClean="0">
                <a:solidFill>
                  <a:prstClr val="black"/>
                </a:solidFill>
              </a:rPr>
              <a:t>→</a:t>
            </a:r>
            <a:r>
              <a:rPr lang="en-US" sz="2000" b="1" dirty="0" smtClean="0">
                <a:solidFill>
                  <a:prstClr val="black"/>
                </a:solidFill>
              </a:rPr>
              <a:t> Sparse Graph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70320" y="2848341"/>
            <a:ext cx="22860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Element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Computations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+ Scatter-Add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32375" y="2141925"/>
            <a:ext cx="22860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Element Computations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32375" y="4374267"/>
            <a:ext cx="22860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Gather-Sum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>
            <a:off x="2413320" y="1695372"/>
            <a:ext cx="0" cy="1152969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0" idx="6"/>
          </p:cNvCxnSpPr>
          <p:nvPr/>
        </p:nvCxnSpPr>
        <p:spPr>
          <a:xfrm flipH="1">
            <a:off x="3556320" y="1701480"/>
            <a:ext cx="3319055" cy="1718361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1" idx="0"/>
          </p:cNvCxnSpPr>
          <p:nvPr/>
        </p:nvCxnSpPr>
        <p:spPr>
          <a:xfrm>
            <a:off x="6875375" y="1701480"/>
            <a:ext cx="0" cy="440445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4"/>
            <a:endCxn id="7" idx="0"/>
          </p:cNvCxnSpPr>
          <p:nvPr/>
        </p:nvCxnSpPr>
        <p:spPr>
          <a:xfrm>
            <a:off x="6875375" y="2827725"/>
            <a:ext cx="0" cy="448875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2" idx="0"/>
          </p:cNvCxnSpPr>
          <p:nvPr/>
        </p:nvCxnSpPr>
        <p:spPr>
          <a:xfrm>
            <a:off x="6875375" y="3991341"/>
            <a:ext cx="0" cy="382926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8" idx="0"/>
          </p:cNvCxnSpPr>
          <p:nvPr/>
        </p:nvCxnSpPr>
        <p:spPr>
          <a:xfrm>
            <a:off x="2413320" y="3991341"/>
            <a:ext cx="9536" cy="809259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2"/>
            <a:endCxn id="8" idx="3"/>
          </p:cNvCxnSpPr>
          <p:nvPr/>
        </p:nvCxnSpPr>
        <p:spPr>
          <a:xfrm flipH="1">
            <a:off x="4023056" y="4717167"/>
            <a:ext cx="1709319" cy="540633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" idx="2"/>
            <a:endCxn id="12" idx="1"/>
          </p:cNvCxnSpPr>
          <p:nvPr/>
        </p:nvCxnSpPr>
        <p:spPr>
          <a:xfrm>
            <a:off x="2413320" y="1695372"/>
            <a:ext cx="3653832" cy="277932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413320" y="401373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</a:rPr>
              <a:t>atomic_add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954414" y="439149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add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068" y="1924625"/>
            <a:ext cx="2235197" cy="752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Scatter-Atomic-Add Pattern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839200" cy="73886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Scatter-Atomic-Add vs. Gather-Sum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29" y="805543"/>
            <a:ext cx="8708571" cy="551905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Both are thread-safe and thread-scalable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Scatter-Atomic-Add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8000"/>
                </a:solidFill>
              </a:rPr>
              <a:t>Simple implementation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8000"/>
                </a:solidFill>
              </a:rPr>
              <a:t>Fewer global memory reads and writes</a:t>
            </a:r>
            <a:endParaRPr lang="en-US" b="1" dirty="0">
              <a:solidFill>
                <a:srgbClr val="008000"/>
              </a:solidFill>
            </a:endParaRP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C00000"/>
                </a:solidFill>
              </a:rPr>
              <a:t>Atomic operations </a:t>
            </a:r>
            <a:r>
              <a:rPr lang="en-US" b="1" dirty="0" smtClean="0">
                <a:solidFill>
                  <a:srgbClr val="C00000"/>
                </a:solidFill>
              </a:rPr>
              <a:t>much slower </a:t>
            </a:r>
            <a:r>
              <a:rPr lang="en-US" b="1" dirty="0">
                <a:solidFill>
                  <a:srgbClr val="C00000"/>
                </a:solidFill>
              </a:rPr>
              <a:t>than </a:t>
            </a:r>
            <a:r>
              <a:rPr lang="en-US" b="1" dirty="0" smtClean="0">
                <a:solidFill>
                  <a:srgbClr val="C00000"/>
                </a:solidFill>
              </a:rPr>
              <a:t>corresponding regular </a:t>
            </a:r>
            <a:r>
              <a:rPr lang="en-US" b="1" dirty="0">
                <a:solidFill>
                  <a:srgbClr val="C00000"/>
                </a:solidFill>
              </a:rPr>
              <a:t>operation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Non-deterministic order of additions – floating point round off variability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Double precision atomic </a:t>
            </a:r>
            <a:r>
              <a:rPr lang="en-US" b="1">
                <a:solidFill>
                  <a:srgbClr val="C00000"/>
                </a:solidFill>
              </a:rPr>
              <a:t>add </a:t>
            </a:r>
            <a:r>
              <a:rPr lang="en-US" b="1" smtClean="0">
                <a:solidFill>
                  <a:srgbClr val="C00000"/>
                </a:solidFill>
              </a:rPr>
              <a:t>is </a:t>
            </a:r>
            <a:r>
              <a:rPr lang="en-US" b="1" dirty="0" smtClean="0">
                <a:solidFill>
                  <a:srgbClr val="C00000"/>
                </a:solidFill>
              </a:rPr>
              <a:t>a looped compare-and-swap (CAS)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Gather-Sum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8000"/>
                </a:solidFill>
              </a:rPr>
              <a:t>Deterministic order of additions – no round off variability</a:t>
            </a: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Extra scratch arrays for element residuals and </a:t>
            </a:r>
            <a:r>
              <a:rPr lang="en-US" b="1" dirty="0" err="1" smtClean="0">
                <a:solidFill>
                  <a:srgbClr val="C00000"/>
                </a:solidFill>
              </a:rPr>
              <a:t>Jacobians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71500" lvl="1" indent="-342900">
              <a:spcBef>
                <a:spcPts val="200"/>
              </a:spcBef>
              <a:buFont typeface="Calibri" panose="020F0502020204030204" pitchFamily="34" charset="0"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Additional parallel-for</a:t>
            </a:r>
            <a:endParaRPr lang="en-US" b="1" dirty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Performance comparison – execution time</a:t>
            </a:r>
            <a:endParaRPr lang="en-US" b="1" dirty="0"/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Neglecting the time to pre-compute mapping(s), assuming re-use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Cost of atomic-add vs. additional parallel-for for the gather-sum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839200" cy="6191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Performance Comparison: </a:t>
            </a:r>
            <a:r>
              <a:rPr lang="en-US" sz="3200" b="1" dirty="0" err="1" smtClean="0">
                <a:solidFill>
                  <a:srgbClr val="0033CC"/>
                </a:solidFill>
              </a:rPr>
              <a:t>Element+Fill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450" y="3729519"/>
            <a:ext cx="8823960" cy="27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>
              <a:buFont typeface="Wingdings" pitchFamily="2" charset="2"/>
              <a:buChar char="§"/>
            </a:pPr>
            <a:r>
              <a:rPr lang="en-US" b="1" kern="0" dirty="0" err="1" smtClean="0">
                <a:solidFill>
                  <a:prstClr val="black"/>
                </a:solidFill>
              </a:rPr>
              <a:t>ScatterAtomic</a:t>
            </a:r>
            <a:r>
              <a:rPr lang="en-US" b="1" kern="0" dirty="0" smtClean="0">
                <a:solidFill>
                  <a:prstClr val="black"/>
                </a:solidFill>
              </a:rPr>
              <a:t> as good or better without extra scratch memory</a:t>
            </a:r>
          </a:p>
          <a:p>
            <a:pPr defTabSz="914400">
              <a:buFont typeface="Wingdings" pitchFamily="2" charset="2"/>
              <a:buChar char="§"/>
            </a:pPr>
            <a:r>
              <a:rPr lang="en-US" b="1" kern="0" dirty="0" smtClean="0">
                <a:solidFill>
                  <a:prstClr val="black"/>
                </a:solidFill>
              </a:rPr>
              <a:t>Phi: </a:t>
            </a:r>
            <a:r>
              <a:rPr lang="en-US" b="1" kern="0" dirty="0" err="1" smtClean="0">
                <a:solidFill>
                  <a:prstClr val="black"/>
                </a:solidFill>
              </a:rPr>
              <a:t>ScatterAtomicAdd</a:t>
            </a:r>
            <a:r>
              <a:rPr lang="en-US" b="1" kern="0" dirty="0" smtClean="0">
                <a:solidFill>
                  <a:prstClr val="black"/>
                </a:solidFill>
              </a:rPr>
              <a:t> ~equal to </a:t>
            </a:r>
            <a:r>
              <a:rPr lang="en-US" b="1" kern="0" dirty="0" err="1" smtClean="0">
                <a:solidFill>
                  <a:prstClr val="black"/>
                </a:solidFill>
              </a:rPr>
              <a:t>GatherSum</a:t>
            </a:r>
            <a:endParaRPr lang="en-US" b="1" kern="0" dirty="0" smtClean="0">
              <a:solidFill>
                <a:prstClr val="black"/>
              </a:solidFill>
            </a:endParaRPr>
          </a:p>
          <a:p>
            <a:pPr lvl="1" defTabSz="914400">
              <a:buFont typeface="Wingdings" pitchFamily="2" charset="2"/>
              <a:buChar char="§"/>
            </a:pPr>
            <a:r>
              <a:rPr lang="en-US" b="1" kern="0" dirty="0">
                <a:solidFill>
                  <a:srgbClr val="008000"/>
                </a:solidFill>
              </a:rPr>
              <a:t>~2.1x speed up from 1 to 4 </a:t>
            </a:r>
            <a:r>
              <a:rPr lang="en-US" b="1" kern="0" dirty="0" smtClean="0">
                <a:solidFill>
                  <a:srgbClr val="008000"/>
                </a:solidFill>
              </a:rPr>
              <a:t>threads/core – </a:t>
            </a:r>
            <a:r>
              <a:rPr lang="en-US" b="1" kern="0" dirty="0" err="1" smtClean="0">
                <a:solidFill>
                  <a:srgbClr val="008000"/>
                </a:solidFill>
              </a:rPr>
              <a:t>hyperthreading</a:t>
            </a:r>
            <a:r>
              <a:rPr lang="en-US" b="1" kern="0" dirty="0" smtClean="0">
                <a:solidFill>
                  <a:srgbClr val="008000"/>
                </a:solidFill>
              </a:rPr>
              <a:t> </a:t>
            </a:r>
          </a:p>
          <a:p>
            <a:pPr defTabSz="914400">
              <a:buFont typeface="Wingdings" pitchFamily="2" charset="2"/>
              <a:buChar char="§"/>
            </a:pPr>
            <a:r>
              <a:rPr lang="en-US" b="1" kern="0" dirty="0" err="1" smtClean="0">
                <a:solidFill>
                  <a:prstClr val="black"/>
                </a:solidFill>
              </a:rPr>
              <a:t>Kepler</a:t>
            </a:r>
            <a:r>
              <a:rPr lang="en-US" b="1" kern="0" dirty="0" smtClean="0">
                <a:solidFill>
                  <a:prstClr val="black"/>
                </a:solidFill>
              </a:rPr>
              <a:t>: </a:t>
            </a:r>
            <a:r>
              <a:rPr lang="en-US" b="1" kern="0" dirty="0" err="1" smtClean="0">
                <a:solidFill>
                  <a:prstClr val="black"/>
                </a:solidFill>
              </a:rPr>
              <a:t>ScatterAtomicAdd</a:t>
            </a:r>
            <a:r>
              <a:rPr lang="en-US" b="1" kern="0" dirty="0" smtClean="0">
                <a:solidFill>
                  <a:prstClr val="black"/>
                </a:solidFill>
              </a:rPr>
              <a:t> ~40% faster than </a:t>
            </a:r>
            <a:r>
              <a:rPr lang="en-US" b="1" kern="0" dirty="0" err="1" smtClean="0">
                <a:solidFill>
                  <a:prstClr val="black"/>
                </a:solidFill>
              </a:rPr>
              <a:t>GatherSum</a:t>
            </a:r>
            <a:endParaRPr lang="en-US" b="1" kern="0" dirty="0" smtClean="0">
              <a:solidFill>
                <a:prstClr val="black"/>
              </a:solidFill>
            </a:endParaRPr>
          </a:p>
          <a:p>
            <a:pPr lvl="1" defTabSz="914400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kern="0" dirty="0">
                <a:solidFill>
                  <a:srgbClr val="008000"/>
                </a:solidFill>
              </a:rPr>
              <a:t>Fewer global memory writes and reads</a:t>
            </a:r>
          </a:p>
          <a:p>
            <a:pPr lvl="1" defTabSz="914400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8000"/>
                </a:solidFill>
              </a:rPr>
              <a:t>Double precision atomic-add via compare-and-swap algorithm</a:t>
            </a:r>
          </a:p>
          <a:p>
            <a:pPr lvl="1" defTabSz="914400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8000"/>
                </a:solidFill>
              </a:rPr>
              <a:t>Plan to explore element coloring to avoid atomics for scatter-add</a:t>
            </a:r>
          </a:p>
          <a:p>
            <a:pPr lvl="1" defTabSz="914400">
              <a:buFont typeface="Wingdings" pitchFamily="2" charset="2"/>
              <a:buChar char="§"/>
            </a:pPr>
            <a:endParaRPr lang="en-US" b="1" kern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803934"/>
              </p:ext>
            </p:extLst>
          </p:nvPr>
        </p:nvGraphicFramePr>
        <p:xfrm>
          <a:off x="346861" y="575352"/>
          <a:ext cx="8387137" cy="315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9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" y="66675"/>
            <a:ext cx="8839200" cy="7366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Thread Scalable CRS Graph Construction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3305"/>
            <a:ext cx="8610600" cy="55212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Fill </a:t>
            </a:r>
            <a:r>
              <a:rPr lang="en-US" b="1" u="sng" dirty="0" smtClean="0"/>
              <a:t>unordered map </a:t>
            </a:r>
            <a:r>
              <a:rPr lang="en-US" b="1" dirty="0" smtClean="0"/>
              <a:t>with elements’ (row-node, column-node)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8000"/>
                </a:solidFill>
              </a:rPr>
              <a:t>Parallel-for</a:t>
            </a:r>
            <a:r>
              <a:rPr lang="en-US" b="1" dirty="0" smtClean="0">
                <a:solidFill>
                  <a:srgbClr val="008000"/>
                </a:solidFill>
              </a:rPr>
              <a:t> of elements, iterate node-node pairs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Successful insert to node-node unordered map denotes a unique entry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Column count = count unique entries for each row-node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</a:rPr>
              <a:t>Construct (row-node, column-node) sparse graph</a:t>
            </a:r>
            <a:endParaRPr lang="en-US" b="1" dirty="0">
              <a:solidFill>
                <a:prstClr val="black"/>
              </a:solidFill>
            </a:endParaRP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8000"/>
                </a:solidFill>
              </a:rPr>
              <a:t>Parallel-scan</a:t>
            </a:r>
            <a:r>
              <a:rPr lang="en-US" b="1" dirty="0" smtClean="0">
                <a:solidFill>
                  <a:srgbClr val="008000"/>
                </a:solidFill>
              </a:rPr>
              <a:t> of row-node column counts (“# entries per row”)</a:t>
            </a:r>
          </a:p>
          <a:p>
            <a:pPr marL="971550" lvl="2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8000"/>
                </a:solidFill>
              </a:rPr>
              <a:t>This is now the CRS row offset array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Allocate CRS column index array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8000"/>
                </a:solidFill>
              </a:rPr>
              <a:t>Parallel-for</a:t>
            </a:r>
            <a:r>
              <a:rPr lang="en-US" b="1" dirty="0" smtClean="0">
                <a:solidFill>
                  <a:srgbClr val="008000"/>
                </a:solidFill>
              </a:rPr>
              <a:t> on node-node unordered map to fill CRS column index array</a:t>
            </a:r>
          </a:p>
          <a:p>
            <a:pPr marL="5715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8000"/>
                </a:solidFill>
              </a:rPr>
              <a:t>Parallel-for</a:t>
            </a:r>
            <a:r>
              <a:rPr lang="en-US" b="1" dirty="0" smtClean="0">
                <a:solidFill>
                  <a:srgbClr val="008000"/>
                </a:solidFill>
              </a:rPr>
              <a:t> on CRS graph rows to sort each row’s column indices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Thread scalable pattern for construction</a:t>
            </a:r>
            <a:endParaRPr lang="en-US" b="1" dirty="0">
              <a:solidFill>
                <a:prstClr val="black"/>
              </a:solidFill>
            </a:endParaRP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dirty="0" smtClean="0">
                <a:solidFill>
                  <a:srgbClr val="008000"/>
                </a:solidFill>
              </a:rPr>
              <a:t>Parallel count</a:t>
            </a: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dirty="0" smtClean="0">
                <a:solidFill>
                  <a:srgbClr val="008000"/>
                </a:solidFill>
              </a:rPr>
              <a:t>Allocate</a:t>
            </a: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dirty="0" smtClean="0">
                <a:solidFill>
                  <a:srgbClr val="008000"/>
                </a:solidFill>
              </a:rPr>
              <a:t>Parallel fill</a:t>
            </a: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dirty="0" smtClean="0">
                <a:solidFill>
                  <a:srgbClr val="008000"/>
                </a:solidFill>
              </a:rPr>
              <a:t>Parallel post-process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839200" cy="6191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Performance: CRS Graph Construction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3991510"/>
                <a:ext cx="8708571" cy="2294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defTabSz="914400">
                  <a:buFont typeface="Wingdings" pitchFamily="2" charset="2"/>
                  <a:buChar char="§"/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Graph construction is portable and thread scalable</a:t>
                </a:r>
              </a:p>
              <a:p>
                <a:pPr defTabSz="914400">
                  <a:buFont typeface="Wingdings" pitchFamily="2" charset="2"/>
                  <a:buChar char="§"/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Graph construction 2x-3x longer than one </a:t>
                </a:r>
                <a:r>
                  <a:rPr lang="en-US" b="1" kern="0" dirty="0" err="1" smtClean="0">
                    <a:solidFill>
                      <a:prstClr val="black"/>
                    </a:solidFill>
                  </a:rPr>
                  <a:t>Element+Fill</a:t>
                </a:r>
                <a:endParaRPr lang="en-US" b="1" kern="0" dirty="0" smtClean="0">
                  <a:solidFill>
                    <a:prstClr val="black"/>
                  </a:solidFill>
                </a:endParaRPr>
              </a:p>
              <a:p>
                <a:pPr lvl="1" defTabSz="914400">
                  <a:buFont typeface="Wingdings" pitchFamily="2" charset="2"/>
                  <a:buChar char="§"/>
                </a:pPr>
                <a:r>
                  <a:rPr lang="en-US" b="1" kern="0" dirty="0" smtClean="0">
                    <a:solidFill>
                      <a:srgbClr val="008000"/>
                    </a:solidFill>
                  </a:rPr>
                  <a:t>Finite element fill computation is</a:t>
                </a:r>
              </a:p>
              <a:p>
                <a:pPr lvl="2" defTabSz="914400"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rgbClr val="008000"/>
                    </a:solidFill>
                  </a:rPr>
                  <a:t>Linearized hexahedron finite element for: </a:t>
                </a:r>
                <a14:m>
                  <m:oMath xmlns:m="http://schemas.openxmlformats.org/officeDocument/2006/math" xmlns=""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</a:rPr>
                      <m:t> ∆</m:t>
                    </m:r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rgbClr val="008000"/>
                  </a:solidFill>
                </a:endParaRPr>
              </a:p>
              <a:p>
                <a:pPr lvl="2" defTabSz="914400"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rgbClr val="008000"/>
                    </a:solidFill>
                  </a:rPr>
                  <a:t>3D spatial </a:t>
                </a:r>
                <a:r>
                  <a:rPr lang="en-US" sz="2000" b="1" dirty="0" err="1" smtClean="0">
                    <a:solidFill>
                      <a:srgbClr val="008000"/>
                    </a:solidFill>
                  </a:rPr>
                  <a:t>Jacobian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 with 2x2x2 point numerical integration</a:t>
                </a:r>
                <a:endParaRPr lang="en-US" b="1" kern="0" dirty="0" smtClean="0">
                  <a:solidFill>
                    <a:srgbClr val="008000"/>
                  </a:solidFill>
                </a:endParaRPr>
              </a:p>
              <a:p>
                <a:pPr lvl="1" defTabSz="914400">
                  <a:buFont typeface="Wingdings" pitchFamily="2" charset="2"/>
                  <a:buChar char="§"/>
                </a:pPr>
                <a:endParaRPr lang="en-US" b="1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991510"/>
                <a:ext cx="8708571" cy="2294990"/>
              </a:xfrm>
              <a:prstGeom prst="rect">
                <a:avLst/>
              </a:prstGeom>
              <a:blipFill rotWithShape="1">
                <a:blip r:embed="rId2"/>
                <a:stretch>
                  <a:fillRect l="-980" t="-2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511663"/>
              </p:ext>
            </p:extLst>
          </p:nvPr>
        </p:nvGraphicFramePr>
        <p:xfrm>
          <a:off x="513708" y="685800"/>
          <a:ext cx="7890553" cy="330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94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3CC"/>
                </a:solidFill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37" y="1066800"/>
            <a:ext cx="8761987" cy="48768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Kokkos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via mini-applications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Refactoring legacy libraries and applications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8000"/>
                </a:solidFill>
              </a:rPr>
              <a:t>CUDA UVM (unified virtual memory) in the critical path!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From </a:t>
            </a:r>
            <a:r>
              <a:rPr lang="en-US" b="1" dirty="0">
                <a:solidFill>
                  <a:srgbClr val="008000"/>
                </a:solidFill>
              </a:rPr>
              <a:t>pure MPI parallelism to MPI + Kokkos hybrid parallelism</a:t>
            </a:r>
          </a:p>
          <a:p>
            <a:pPr lvl="1">
              <a:spcBef>
                <a:spcPts val="600"/>
              </a:spcBef>
            </a:pPr>
            <a:r>
              <a:rPr lang="en-US" b="1" dirty="0" err="1">
                <a:solidFill>
                  <a:srgbClr val="008000"/>
                </a:solidFill>
              </a:rPr>
              <a:t>Tpetra</a:t>
            </a:r>
            <a:r>
              <a:rPr lang="en-US" b="1" dirty="0">
                <a:solidFill>
                  <a:srgbClr val="008000"/>
                </a:solidFill>
              </a:rPr>
              <a:t>: Open-source foundational library for sparse solvers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8000"/>
                </a:solidFill>
              </a:rPr>
              <a:t>LAMMPS: Molecular dynamics application</a:t>
            </a:r>
          </a:p>
          <a:p>
            <a:pPr lvl="0">
              <a:spcBef>
                <a:spcPts val="2400"/>
              </a:spcBef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Conclusion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spcBef>
                <a:spcPts val="2400"/>
              </a:spcBef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998D103-18A3-43D1-8D62-5E33F69F2F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42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99167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Tpetra</a:t>
            </a:r>
            <a:r>
              <a:rPr lang="en-US" sz="3200" b="1" dirty="0" smtClean="0">
                <a:solidFill>
                  <a:srgbClr val="3333FF"/>
                </a:solidFill>
              </a:rPr>
              <a:t>: Foundational Layer / Library for</a:t>
            </a:r>
            <a:br>
              <a:rPr lang="en-US" sz="3200" b="1" dirty="0" smtClean="0">
                <a:solidFill>
                  <a:srgbClr val="3333FF"/>
                </a:solidFill>
              </a:rPr>
            </a:br>
            <a:r>
              <a:rPr lang="en-US" sz="3200" b="1" dirty="0" smtClean="0">
                <a:solidFill>
                  <a:srgbClr val="3333FF"/>
                </a:solidFill>
              </a:rPr>
              <a:t>Sparse Linear Algebra Solvers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85750" y="1171576"/>
            <a:ext cx="8610600" cy="5210174"/>
          </a:xfrm>
        </p:spPr>
        <p:txBody>
          <a:bodyPr anchor="t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Tpetra</a:t>
            </a:r>
            <a:r>
              <a:rPr lang="en-US" b="1" dirty="0" smtClean="0">
                <a:solidFill>
                  <a:schemeClr val="tx1"/>
                </a:solidFill>
              </a:rPr>
              <a:t>: Sandia’s </a:t>
            </a:r>
            <a:r>
              <a:rPr lang="en-US" b="1" dirty="0" err="1" smtClean="0">
                <a:solidFill>
                  <a:schemeClr val="tx1"/>
                </a:solidFill>
              </a:rPr>
              <a:t>templated</a:t>
            </a:r>
            <a:r>
              <a:rPr lang="en-US" b="1" dirty="0" smtClean="0">
                <a:solidFill>
                  <a:schemeClr val="tx1"/>
                </a:solidFill>
              </a:rPr>
              <a:t> C++ library for sparse linear algebra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Distributed memory (MPI) vectors, multi-vectors, and sparse matrices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Data distribution maps and communication operations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Fundamental computations: </a:t>
            </a:r>
            <a:r>
              <a:rPr lang="en-US" b="1" dirty="0" err="1" smtClean="0">
                <a:solidFill>
                  <a:srgbClr val="008000"/>
                </a:solidFill>
              </a:rPr>
              <a:t>axpy</a:t>
            </a:r>
            <a:r>
              <a:rPr lang="en-US" b="1" dirty="0" smtClean="0">
                <a:solidFill>
                  <a:srgbClr val="008000"/>
                </a:solidFill>
              </a:rPr>
              <a:t>, dot, norm, matrix-vector multiply, ...</a:t>
            </a: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Templated</a:t>
            </a:r>
            <a:r>
              <a:rPr lang="en-US" b="1" dirty="0" smtClean="0">
                <a:solidFill>
                  <a:srgbClr val="008000"/>
                </a:solidFill>
              </a:rPr>
              <a:t> on “scalar” type: float, double, automatic </a:t>
            </a:r>
            <a:r>
              <a:rPr lang="en-US" b="1" dirty="0" err="1" smtClean="0">
                <a:solidFill>
                  <a:srgbClr val="008000"/>
                </a:solidFill>
              </a:rPr>
              <a:t>differentation</a:t>
            </a:r>
            <a:r>
              <a:rPr lang="en-US" b="1" dirty="0" smtClean="0">
                <a:solidFill>
                  <a:srgbClr val="008000"/>
                </a:solidFill>
              </a:rPr>
              <a:t>, polynomial chaos, ...</a:t>
            </a:r>
            <a:endParaRPr lang="en-US" b="1" dirty="0">
              <a:solidFill>
                <a:srgbClr val="008000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Higher level solver libraries built on </a:t>
            </a:r>
            <a:r>
              <a:rPr lang="en-US" b="1" dirty="0" err="1" smtClean="0">
                <a:solidFill>
                  <a:schemeClr val="tx1"/>
                </a:solidFill>
              </a:rPr>
              <a:t>Tpetra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Preconditioned iterative algorithms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Incomplete factorization </a:t>
            </a:r>
            <a:r>
              <a:rPr lang="en-US" b="1" dirty="0" err="1" smtClean="0">
                <a:solidFill>
                  <a:srgbClr val="008000"/>
                </a:solidFill>
              </a:rPr>
              <a:t>preconditioners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Multigrid</a:t>
            </a:r>
            <a:r>
              <a:rPr lang="en-US" b="1" dirty="0" smtClean="0">
                <a:solidFill>
                  <a:srgbClr val="008000"/>
                </a:solidFill>
              </a:rPr>
              <a:t> solvers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b="1" dirty="0" smtClean="0"/>
              <a:t>Early internal </a:t>
            </a:r>
            <a:r>
              <a:rPr lang="en-US" b="1" dirty="0"/>
              <a:t>prototype </a:t>
            </a:r>
            <a:r>
              <a:rPr lang="en-US" b="1" dirty="0" smtClean="0">
                <a:solidFill>
                  <a:schemeClr val="tx1"/>
                </a:solidFill>
              </a:rPr>
              <a:t>for </a:t>
            </a:r>
            <a:r>
              <a:rPr lang="en-US" b="1" dirty="0" smtClean="0"/>
              <a:t>portable thread-level </a:t>
            </a:r>
            <a:r>
              <a:rPr lang="en-US" b="1" dirty="0" smtClean="0">
                <a:solidFill>
                  <a:schemeClr val="tx1"/>
                </a:solidFill>
              </a:rPr>
              <a:t>parallelism</a:t>
            </a:r>
          </a:p>
          <a:p>
            <a:pPr lvl="1">
              <a:buFont typeface="Wingdings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Did not address array layouts or access </a:t>
            </a:r>
            <a:r>
              <a:rPr lang="en-US" b="1" dirty="0" smtClean="0">
                <a:solidFill>
                  <a:srgbClr val="008000"/>
                </a:solidFill>
              </a:rPr>
              <a:t>traits, used raw pointers</a:t>
            </a:r>
            <a:endParaRPr lang="en-US" b="1" dirty="0"/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Limited use / usability outside of internal </a:t>
            </a:r>
            <a:r>
              <a:rPr lang="en-US" b="1" dirty="0" err="1" smtClean="0">
                <a:solidFill>
                  <a:srgbClr val="008000"/>
                </a:solidFill>
              </a:rPr>
              <a:t>Tpetra</a:t>
            </a:r>
            <a:r>
              <a:rPr lang="en-US" b="1" dirty="0" smtClean="0">
                <a:solidFill>
                  <a:srgbClr val="008000"/>
                </a:solidFill>
              </a:rPr>
              <a:t> implementation</a:t>
            </a:r>
          </a:p>
          <a:p>
            <a:pPr algn="l"/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99167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Tpetra</a:t>
            </a:r>
            <a:r>
              <a:rPr lang="en-US" sz="3200" b="1" dirty="0" smtClean="0">
                <a:solidFill>
                  <a:srgbClr val="3333FF"/>
                </a:solidFill>
              </a:rPr>
              <a:t>: Foundational Layer / Library for</a:t>
            </a:r>
            <a:br>
              <a:rPr lang="en-US" sz="3200" b="1" dirty="0" smtClean="0">
                <a:solidFill>
                  <a:srgbClr val="3333FF"/>
                </a:solidFill>
              </a:rPr>
            </a:br>
            <a:r>
              <a:rPr lang="en-US" sz="3200" b="1" dirty="0" smtClean="0">
                <a:solidFill>
                  <a:srgbClr val="3333FF"/>
                </a:solidFill>
              </a:rPr>
              <a:t>Sparse Linear Algebra Solvers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85749" y="1077400"/>
            <a:ext cx="8696325" cy="5409125"/>
          </a:xfrm>
        </p:spPr>
        <p:txBody>
          <a:bodyPr anchor="t"/>
          <a:lstStyle/>
          <a:p>
            <a:r>
              <a:rPr lang="en-US" b="1" i="1" dirty="0" smtClean="0">
                <a:solidFill>
                  <a:schemeClr val="tx1"/>
                </a:solidFill>
              </a:rPr>
              <a:t>Incremental</a:t>
            </a:r>
            <a:r>
              <a:rPr lang="en-US" b="1" dirty="0" smtClean="0">
                <a:solidFill>
                  <a:schemeClr val="tx1"/>
                </a:solidFill>
              </a:rPr>
              <a:t> Porting of </a:t>
            </a:r>
            <a:r>
              <a:rPr lang="en-US" b="1" dirty="0" err="1" smtClean="0">
                <a:solidFill>
                  <a:schemeClr val="tx1"/>
                </a:solidFill>
              </a:rPr>
              <a:t>Tpetra</a:t>
            </a:r>
            <a:r>
              <a:rPr lang="en-US" b="1" dirty="0" smtClean="0">
                <a:solidFill>
                  <a:schemeClr val="tx1"/>
                </a:solidFill>
              </a:rPr>
              <a:t> to (new) Kokkos</a:t>
            </a:r>
            <a:endParaRPr lang="en-US" b="1" dirty="0"/>
          </a:p>
          <a:p>
            <a:pPr marL="685800" lvl="1" indent="-228600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Maintain backward internal compatibility during transition</a:t>
            </a:r>
          </a:p>
          <a:p>
            <a:pPr marL="685800" lvl="1" indent="-228600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Change internal implementation of data structures</a:t>
            </a:r>
          </a:p>
          <a:p>
            <a:pPr marL="1143000" lvl="3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Kokkos Views with prescribed layout to match existing layout</a:t>
            </a:r>
          </a:p>
          <a:p>
            <a:pPr marL="1143000" lvl="3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Extract raw pointers for use by existing computational kernels</a:t>
            </a:r>
          </a:p>
          <a:p>
            <a:pPr marL="685800" lvl="1" indent="-228600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Incrementally refactor kernels to use Kokkos Views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Status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srgbClr val="008000"/>
                </a:solidFill>
              </a:rPr>
              <a:t>Vector, </a:t>
            </a:r>
            <a:r>
              <a:rPr lang="en-US" b="1" dirty="0" err="1">
                <a:solidFill>
                  <a:srgbClr val="008000"/>
                </a:solidFill>
              </a:rPr>
              <a:t>MultiVector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</a:rPr>
              <a:t>and </a:t>
            </a:r>
            <a:r>
              <a:rPr lang="en-US" b="1" dirty="0" err="1" smtClean="0">
                <a:solidFill>
                  <a:srgbClr val="008000"/>
                </a:solidFill>
              </a:rPr>
              <a:t>CrsMatrix</a:t>
            </a:r>
            <a:r>
              <a:rPr lang="en-US" b="1" dirty="0" smtClean="0">
                <a:solidFill>
                  <a:srgbClr val="008000"/>
                </a:solidFill>
              </a:rPr>
              <a:t> data structures using Kokkos Views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Basic </a:t>
            </a:r>
            <a:r>
              <a:rPr lang="en-US" b="1" dirty="0">
                <a:solidFill>
                  <a:srgbClr val="008000"/>
                </a:solidFill>
              </a:rPr>
              <a:t>l</a:t>
            </a:r>
            <a:r>
              <a:rPr lang="en-US" b="1" dirty="0" smtClean="0">
                <a:solidFill>
                  <a:srgbClr val="008000"/>
                </a:solidFill>
              </a:rPr>
              <a:t>inear </a:t>
            </a: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n-US" b="1" dirty="0" smtClean="0">
                <a:solidFill>
                  <a:srgbClr val="008000"/>
                </a:solidFill>
              </a:rPr>
              <a:t>lgebra </a:t>
            </a:r>
            <a:r>
              <a:rPr lang="en-US" b="1" dirty="0">
                <a:solidFill>
                  <a:srgbClr val="008000"/>
                </a:solidFill>
              </a:rPr>
              <a:t>k</a:t>
            </a:r>
            <a:r>
              <a:rPr lang="en-US" b="1" dirty="0" smtClean="0">
                <a:solidFill>
                  <a:srgbClr val="008000"/>
                </a:solidFill>
              </a:rPr>
              <a:t>ernels working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CUDA, </a:t>
            </a:r>
            <a:r>
              <a:rPr lang="en-US" b="1" dirty="0" err="1">
                <a:solidFill>
                  <a:srgbClr val="008000"/>
                </a:solidFill>
              </a:rPr>
              <a:t>OpenMP</a:t>
            </a:r>
            <a:r>
              <a:rPr lang="en-US" b="1" dirty="0" smtClean="0">
                <a:solidFill>
                  <a:srgbClr val="008000"/>
                </a:solidFill>
              </a:rPr>
              <a:t>, and </a:t>
            </a:r>
            <a:r>
              <a:rPr lang="en-US" b="1" dirty="0" err="1" smtClean="0">
                <a:solidFill>
                  <a:srgbClr val="008000"/>
                </a:solidFill>
              </a:rPr>
              <a:t>Pthreads</a:t>
            </a:r>
            <a:r>
              <a:rPr lang="en-US" b="1" dirty="0" smtClean="0">
                <a:solidFill>
                  <a:srgbClr val="008000"/>
                </a:solidFill>
              </a:rPr>
              <a:t> back-ends operational</a:t>
            </a:r>
            <a:endParaRPr lang="en-US" sz="2000" b="1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CUDA UVM (unified virtual memory) critical for transition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Sandia’s early access to CUDA 6.0 via Sandia/NVIDIA collaboration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Refactoring can neglect deep-copy and maintain correct behavior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Allows incremental insertion of deep-copies as needed for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7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3CC"/>
                </a:solidFill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066800"/>
            <a:ext cx="8554810" cy="48768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/>
              <a:t>What is Kokkos</a:t>
            </a:r>
          </a:p>
          <a:p>
            <a:pPr marL="685800" lvl="1" indent="-228600">
              <a:spcBef>
                <a:spcPts val="6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L</a:t>
            </a:r>
            <a:r>
              <a:rPr lang="en-US" sz="2000" b="1" dirty="0" smtClean="0">
                <a:solidFill>
                  <a:srgbClr val="008000"/>
                </a:solidFill>
              </a:rPr>
              <a:t>ayered collection of C++ libraries</a:t>
            </a:r>
          </a:p>
          <a:p>
            <a:pPr marL="685800" lvl="1" indent="-228600">
              <a:spcBef>
                <a:spcPts val="6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Thread parallel programming model that manages data access patterns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via mini-applications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Refactoring legacy libraries and applications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CUDA UVM (unified virtual memory) in the critical path!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998D103-18A3-43D1-8D62-5E33F69F2F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7625"/>
            <a:ext cx="8439150" cy="10096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3333FF"/>
                </a:solidFill>
              </a:rPr>
              <a:t>CUDA UVM Expedites Refactoring Legacy Code</a:t>
            </a:r>
            <a:endParaRPr lang="en-US" sz="3000" b="1" dirty="0">
              <a:solidFill>
                <a:srgbClr val="3333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47650" y="952499"/>
            <a:ext cx="8616517" cy="5495926"/>
          </a:xfrm>
        </p:spPr>
        <p:txBody>
          <a:bodyPr/>
          <a:lstStyle/>
          <a:p>
            <a:r>
              <a:rPr lang="en-US" b="1" dirty="0" smtClean="0"/>
              <a:t>UVM </a:t>
            </a:r>
            <a:r>
              <a:rPr lang="en-US" b="1" i="1" dirty="0" smtClean="0"/>
              <a:t>memory space </a:t>
            </a:r>
            <a:r>
              <a:rPr lang="en-US" b="1" dirty="0" smtClean="0"/>
              <a:t>accessible to all execution spaces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Hard to find all points in legacy code where deep copy is needed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Start with UVM allocation for all Kokkos View device allocations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Hide special UVM allocator </a:t>
            </a:r>
            <a:r>
              <a:rPr lang="en-US" b="1" dirty="0">
                <a:solidFill>
                  <a:srgbClr val="008000"/>
                </a:solidFill>
              </a:rPr>
              <a:t>within </a:t>
            </a:r>
            <a:r>
              <a:rPr lang="en-US" b="1" dirty="0" smtClean="0">
                <a:solidFill>
                  <a:srgbClr val="008000"/>
                </a:solidFill>
              </a:rPr>
              <a:t>Kokkos’ implementation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/>
              <a:t>Basics of UVM (without CUDA streams)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Automatic host-&gt;device deep copy at </a:t>
            </a:r>
            <a:r>
              <a:rPr lang="en-US" b="1" dirty="0">
                <a:solidFill>
                  <a:srgbClr val="008000"/>
                </a:solidFill>
              </a:rPr>
              <a:t>kernel </a:t>
            </a:r>
            <a:r>
              <a:rPr lang="en-US" b="1" dirty="0" smtClean="0">
                <a:solidFill>
                  <a:srgbClr val="008000"/>
                </a:solidFill>
              </a:rPr>
              <a:t>dispatch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For UVM data updated on the host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Automatic device-&gt;host deep copy when accessing UVM on the host  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Per memory page granularity</a:t>
            </a:r>
            <a:endParaRPr lang="en-US" sz="2000" b="1" dirty="0">
              <a:solidFill>
                <a:srgbClr val="008000"/>
              </a:solidFill>
            </a:endParaRPr>
          </a:p>
          <a:p>
            <a:r>
              <a:rPr lang="en-US" b="1" dirty="0" smtClean="0"/>
              <a:t>Limitations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Requires </a:t>
            </a:r>
            <a:r>
              <a:rPr lang="en-US" b="1" dirty="0" smtClean="0">
                <a:solidFill>
                  <a:srgbClr val="008000"/>
                </a:solidFill>
              </a:rPr>
              <a:t>compute </a:t>
            </a:r>
            <a:r>
              <a:rPr lang="en-US" b="1" dirty="0">
                <a:solidFill>
                  <a:srgbClr val="008000"/>
                </a:solidFill>
              </a:rPr>
              <a:t>capability 3.0 or </a:t>
            </a:r>
            <a:r>
              <a:rPr lang="en-US" b="1" dirty="0" smtClean="0">
                <a:solidFill>
                  <a:srgbClr val="008000"/>
                </a:solidFill>
              </a:rPr>
              <a:t>greater (</a:t>
            </a:r>
            <a:r>
              <a:rPr lang="en-US" b="1" dirty="0" err="1" smtClean="0">
                <a:solidFill>
                  <a:srgbClr val="008000"/>
                </a:solidFill>
              </a:rPr>
              <a:t>Kepler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Total UVM memory space allocations limited by device memory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Host access to UVM data forbidden during kernel execution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Enforce by executing </a:t>
            </a:r>
            <a:r>
              <a:rPr lang="en-US" sz="2000" b="1" dirty="0">
                <a:solidFill>
                  <a:srgbClr val="008000"/>
                </a:solidFill>
              </a:rPr>
              <a:t>with </a:t>
            </a:r>
            <a:r>
              <a:rPr lang="en-US" sz="2000" b="1" dirty="0" smtClean="0">
                <a:solidFill>
                  <a:srgbClr val="008000"/>
                </a:solidFill>
              </a:rPr>
              <a:t>CUDA_LAUNCH_BLOCKING=1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9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123824"/>
            <a:ext cx="8229240" cy="965395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rgbClr val="0033CC"/>
                </a:solidFill>
              </a:rPr>
              <a:t>CG-Solve: </a:t>
            </a:r>
            <a:r>
              <a:rPr lang="en-US" sz="3000" b="1" dirty="0" err="1" smtClean="0">
                <a:solidFill>
                  <a:srgbClr val="0033CC"/>
                </a:solidFill>
              </a:rPr>
              <a:t>Tpetra+Kokkos</a:t>
            </a:r>
            <a:r>
              <a:rPr lang="en-US" sz="3000" b="1" dirty="0" smtClean="0">
                <a:solidFill>
                  <a:srgbClr val="0033CC"/>
                </a:solidFill>
              </a:rPr>
              <a:t> versus </a:t>
            </a:r>
            <a:r>
              <a:rPr lang="en-US" sz="3000" b="1" dirty="0" err="1">
                <a:solidFill>
                  <a:srgbClr val="0033CC"/>
                </a:solidFill>
              </a:rPr>
              <a:t>MiniFE+Kokkos</a:t>
            </a:r>
            <a:r>
              <a:rPr lang="en-US" sz="3000" b="1" dirty="0">
                <a:solidFill>
                  <a:srgbClr val="0033CC"/>
                </a:solidFill>
              </a:rPr>
              <a:t> </a:t>
            </a:r>
            <a:r>
              <a:rPr lang="en-US" sz="3000" b="1" dirty="0" smtClean="0">
                <a:solidFill>
                  <a:srgbClr val="0033CC"/>
                </a:solidFill>
              </a:rPr>
              <a:t/>
            </a:r>
            <a:br>
              <a:rPr lang="en-US" sz="3000" b="1" dirty="0" smtClean="0">
                <a:solidFill>
                  <a:srgbClr val="0033CC"/>
                </a:solidFill>
              </a:rPr>
            </a:br>
            <a:r>
              <a:rPr lang="en-US" sz="2400" b="1" dirty="0" smtClean="0">
                <a:solidFill>
                  <a:srgbClr val="0033CC"/>
                </a:solidFill>
              </a:rPr>
              <a:t>On dual Intel </a:t>
            </a:r>
            <a:r>
              <a:rPr lang="en-US" sz="2400" b="1" dirty="0" err="1" smtClean="0">
                <a:solidFill>
                  <a:srgbClr val="0033CC"/>
                </a:solidFill>
              </a:rPr>
              <a:t>Sandybridge</a:t>
            </a:r>
            <a:r>
              <a:rPr lang="en-US" sz="2400" b="1" dirty="0" smtClean="0">
                <a:solidFill>
                  <a:srgbClr val="0033CC"/>
                </a:solidFill>
              </a:rPr>
              <a:t> + K20x </a:t>
            </a:r>
            <a:r>
              <a:rPr lang="en-US" sz="2400" b="1" dirty="0" err="1" smtClean="0">
                <a:solidFill>
                  <a:srgbClr val="0033CC"/>
                </a:solidFill>
              </a:rPr>
              <a:t>testbed</a:t>
            </a:r>
            <a:endParaRPr lang="en-US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79899423"/>
              </p:ext>
            </p:extLst>
          </p:nvPr>
        </p:nvGraphicFramePr>
        <p:xfrm>
          <a:off x="352800" y="1111950"/>
          <a:ext cx="8562600" cy="375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5619" y="417964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 of Compute Nodes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57407" y="2755900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(seconds)</a:t>
            </a:r>
            <a:endParaRPr lang="en-US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7650" y="4948015"/>
            <a:ext cx="8616517" cy="15004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b="1" kern="0" dirty="0" smtClean="0"/>
              <a:t>Performance issues identified</a:t>
            </a:r>
          </a:p>
          <a:p>
            <a:pPr lvl="1" defTabSz="914400"/>
            <a:r>
              <a:rPr lang="en-US" b="1" kern="0" dirty="0" smtClean="0">
                <a:solidFill>
                  <a:srgbClr val="008000"/>
                </a:solidFill>
              </a:rPr>
              <a:t>Currently </a:t>
            </a:r>
            <a:r>
              <a:rPr lang="en-US" b="1" kern="0" dirty="0" err="1" smtClean="0">
                <a:solidFill>
                  <a:srgbClr val="008000"/>
                </a:solidFill>
              </a:rPr>
              <a:t>Tpetra</a:t>
            </a:r>
            <a:r>
              <a:rPr lang="en-US" b="1" kern="0" dirty="0" smtClean="0">
                <a:solidFill>
                  <a:srgbClr val="008000"/>
                </a:solidFill>
              </a:rPr>
              <a:t> with CUDA back-end slower and not scaling</a:t>
            </a:r>
          </a:p>
          <a:p>
            <a:pPr lvl="1" defTabSz="914400"/>
            <a:r>
              <a:rPr lang="en-US" b="1" kern="0" dirty="0" smtClean="0">
                <a:solidFill>
                  <a:srgbClr val="008000"/>
                </a:solidFill>
              </a:rPr>
              <a:t>Due to </a:t>
            </a:r>
            <a:r>
              <a:rPr lang="en-US" b="1" kern="0" dirty="0" err="1" smtClean="0">
                <a:solidFill>
                  <a:srgbClr val="008000"/>
                </a:solidFill>
              </a:rPr>
              <a:t>Tpetra</a:t>
            </a:r>
            <a:r>
              <a:rPr lang="en-US" b="1" kern="0" dirty="0" smtClean="0">
                <a:solidFill>
                  <a:srgbClr val="008000"/>
                </a:solidFill>
              </a:rPr>
              <a:t> implementation or CUDA/UVM back-end ?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519332"/>
            <a:ext cx="2133600" cy="3386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C4E0B10-83EA-4EBE-B8C3-FF5B97F72E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7" y="90526"/>
            <a:ext cx="8229240" cy="65863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Analysis of </a:t>
            </a:r>
            <a:r>
              <a:rPr lang="en-US" b="1" dirty="0" err="1" smtClean="0">
                <a:solidFill>
                  <a:srgbClr val="0000FF"/>
                </a:solidFill>
              </a:rPr>
              <a:t>Tpetra</a:t>
            </a:r>
            <a:r>
              <a:rPr lang="en-US" b="1" dirty="0" smtClean="0">
                <a:solidFill>
                  <a:srgbClr val="0000FF"/>
                </a:solidFill>
              </a:rPr>
              <a:t> slowdown on CUDA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Profile-miniFE-NoU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4" y="2379620"/>
            <a:ext cx="4013200" cy="2375013"/>
          </a:xfrm>
          <a:prstGeom prst="rect">
            <a:avLst/>
          </a:prstGeom>
        </p:spPr>
      </p:pic>
      <p:pic>
        <p:nvPicPr>
          <p:cNvPr id="7" name="Picture 6" descr="Profile-miniFE-UV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60" y="2379620"/>
            <a:ext cx="4015931" cy="2375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494" y="4749636"/>
            <a:ext cx="409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MiniFE</a:t>
            </a:r>
            <a:r>
              <a:rPr lang="en-US" sz="2400" b="1" dirty="0" smtClean="0">
                <a:latin typeface="Calibri"/>
                <a:cs typeface="Calibri"/>
              </a:rPr>
              <a:t> without UVM (original)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1660" y="4755520"/>
            <a:ext cx="387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MiniFE</a:t>
            </a:r>
            <a:r>
              <a:rPr lang="en-US" sz="2400" b="1" dirty="0" smtClean="0">
                <a:latin typeface="Calibri"/>
                <a:cs typeface="Calibri"/>
              </a:rPr>
              <a:t> with UVM allocations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84" y="409689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30us kernel launch overhead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69405" y="3021879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300us kernel launch overhead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669" y="2595635"/>
            <a:ext cx="860428" cy="1501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49575" y="2595634"/>
            <a:ext cx="319019" cy="409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67280" y="749158"/>
            <a:ext cx="8229600" cy="15325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b="1" dirty="0" smtClean="0"/>
              <a:t>Profiling problem using </a:t>
            </a:r>
            <a:r>
              <a:rPr lang="en-US" b="1" dirty="0" err="1"/>
              <a:t>MiniFE</a:t>
            </a:r>
            <a:r>
              <a:rPr lang="en-US" b="1" dirty="0"/>
              <a:t> with and without </a:t>
            </a:r>
            <a:r>
              <a:rPr lang="en-US" b="1" dirty="0" smtClean="0"/>
              <a:t>UVM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Tpetra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refactoring relies upon UVM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MiniFE</a:t>
            </a:r>
            <a:r>
              <a:rPr lang="en-US" b="1" dirty="0" smtClean="0">
                <a:solidFill>
                  <a:srgbClr val="008000"/>
                </a:solidFill>
              </a:rPr>
              <a:t> quickly modified to use UVM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Identified performance issue with kernel launch + UVM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665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VM-slow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7" y="1680714"/>
            <a:ext cx="6256141" cy="4207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133923"/>
            <a:ext cx="8229240" cy="658027"/>
          </a:xfrm>
        </p:spPr>
        <p:txBody>
          <a:bodyPr/>
          <a:lstStyle/>
          <a:p>
            <a:pPr algn="l"/>
            <a:r>
              <a:rPr lang="en-US" sz="3000" b="1" dirty="0" err="1" smtClean="0">
                <a:solidFill>
                  <a:srgbClr val="0000FF"/>
                </a:solidFill>
              </a:rPr>
              <a:t>Tpetra</a:t>
            </a:r>
            <a:r>
              <a:rPr lang="en-US" sz="3000" b="1" dirty="0" smtClean="0">
                <a:solidFill>
                  <a:srgbClr val="0000FF"/>
                </a:solidFill>
              </a:rPr>
              <a:t>/</a:t>
            </a:r>
            <a:r>
              <a:rPr lang="en-US" sz="3000" b="1" dirty="0" err="1" smtClean="0">
                <a:solidFill>
                  <a:srgbClr val="0000FF"/>
                </a:solidFill>
              </a:rPr>
              <a:t>MiniFE</a:t>
            </a:r>
            <a:r>
              <a:rPr lang="en-US" sz="3000" b="1" dirty="0" smtClean="0">
                <a:solidFill>
                  <a:srgbClr val="0000FF"/>
                </a:solidFill>
              </a:rPr>
              <a:t>/Kokkos/UVM – Epilogue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47650" y="795866"/>
            <a:ext cx="8616517" cy="54959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b="1" dirty="0"/>
              <a:t>Early identification of problem leading to fix by NVIDIA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Fixed in alpha-driver (#331.56) – soon be publically available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Win-win: </a:t>
            </a:r>
            <a:r>
              <a:rPr lang="en-US" b="1" dirty="0" err="1">
                <a:solidFill>
                  <a:srgbClr val="008000"/>
                </a:solidFill>
              </a:rPr>
              <a:t>Tpetra</a:t>
            </a:r>
            <a:r>
              <a:rPr lang="en-US" b="1" dirty="0">
                <a:solidFill>
                  <a:srgbClr val="008000"/>
                </a:solidFill>
              </a:rPr>
              <a:t>/Kokkos expedited porting + early feedback to </a:t>
            </a:r>
            <a:r>
              <a:rPr lang="en-US" b="1" dirty="0" smtClean="0">
                <a:solidFill>
                  <a:srgbClr val="008000"/>
                </a:solidFill>
              </a:rPr>
              <a:t>NVIDIA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519332"/>
            <a:ext cx="2133600" cy="3386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C4E0B10-83EA-4EBE-B8C3-FF5B97F72E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2371"/>
            <a:ext cx="8229600" cy="7520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LAMMPS Porting to Kokkos has begun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2011" y="914401"/>
            <a:ext cx="8667625" cy="52117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LAMMPS </a:t>
            </a:r>
            <a:r>
              <a:rPr lang="en-US" b="1" dirty="0"/>
              <a:t>m</a:t>
            </a:r>
            <a:r>
              <a:rPr lang="en-US" b="1" dirty="0" smtClean="0"/>
              <a:t>olecular dynamics application (lammps.sandia.gov)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Goal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>
                <a:solidFill>
                  <a:srgbClr val="008000"/>
                </a:solidFill>
              </a:rPr>
              <a:t>Enable thread scalability throughout code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Replace specialized thread-parallel packages </a:t>
            </a:r>
          </a:p>
          <a:p>
            <a:pPr lvl="2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 Reducing </a:t>
            </a:r>
            <a:r>
              <a:rPr lang="en-US" sz="2000" b="1" dirty="0">
                <a:solidFill>
                  <a:srgbClr val="008000"/>
                </a:solidFill>
              </a:rPr>
              <a:t>code redundancy </a:t>
            </a:r>
            <a:r>
              <a:rPr lang="en-US" sz="2000" b="1" dirty="0" smtClean="0">
                <a:solidFill>
                  <a:srgbClr val="008000"/>
                </a:solidFill>
              </a:rPr>
              <a:t>by 3x</a:t>
            </a:r>
            <a:endParaRPr lang="en-US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Leverage algorithmic exploration from </a:t>
            </a:r>
            <a:r>
              <a:rPr lang="en-US" b="1" dirty="0" err="1" smtClean="0">
                <a:solidFill>
                  <a:srgbClr val="000000"/>
                </a:solidFill>
              </a:rPr>
              <a:t>miniMD</a:t>
            </a:r>
            <a:endParaRPr lang="en-US" b="1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008000"/>
                </a:solidFill>
              </a:rPr>
              <a:t>MiniMD</a:t>
            </a:r>
            <a:r>
              <a:rPr lang="en-US" b="1" dirty="0" smtClean="0">
                <a:solidFill>
                  <a:srgbClr val="008000"/>
                </a:solidFill>
              </a:rPr>
              <a:t>: molecular dynamics mini-app in </a:t>
            </a:r>
            <a:r>
              <a:rPr lang="en-US" b="1" dirty="0" err="1" smtClean="0">
                <a:solidFill>
                  <a:srgbClr val="008000"/>
                </a:solidFill>
              </a:rPr>
              <a:t>Mantevo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Transfer </a:t>
            </a:r>
            <a:r>
              <a:rPr lang="en-US" b="1" dirty="0">
                <a:solidFill>
                  <a:srgbClr val="008000"/>
                </a:solidFill>
              </a:rPr>
              <a:t>thread-scalable </a:t>
            </a:r>
            <a:r>
              <a:rPr lang="en-US" b="1" dirty="0" smtClean="0">
                <a:solidFill>
                  <a:srgbClr val="008000"/>
                </a:solidFill>
              </a:rPr>
              <a:t>algorithms from </a:t>
            </a:r>
            <a:r>
              <a:rPr lang="en-US" b="1" dirty="0" err="1" smtClean="0">
                <a:solidFill>
                  <a:srgbClr val="008000"/>
                </a:solidFill>
              </a:rPr>
              <a:t>miniMD</a:t>
            </a:r>
            <a:r>
              <a:rPr lang="en-US" b="1" dirty="0" smtClean="0">
                <a:solidFill>
                  <a:srgbClr val="008000"/>
                </a:solidFill>
              </a:rPr>
              <a:t> to LAMMPS</a:t>
            </a:r>
            <a:endParaRPr lang="en-US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Release </a:t>
            </a:r>
            <a:r>
              <a:rPr lang="en-US" b="1" dirty="0">
                <a:solidFill>
                  <a:srgbClr val="000000"/>
                </a:solidFill>
              </a:rPr>
              <a:t>with </a:t>
            </a:r>
            <a:r>
              <a:rPr lang="en-US" b="1" dirty="0" smtClean="0">
                <a:solidFill>
                  <a:srgbClr val="000000"/>
                </a:solidFill>
              </a:rPr>
              <a:t>optional use of Kokkos in April 2014</a:t>
            </a:r>
            <a:endParaRPr lang="en-US" b="1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Implement framework: data management and </a:t>
            </a:r>
            <a:r>
              <a:rPr lang="en-US" b="1" dirty="0">
                <a:solidFill>
                  <a:srgbClr val="008000"/>
                </a:solidFill>
              </a:rPr>
              <a:t>device </a:t>
            </a:r>
            <a:r>
              <a:rPr lang="en-US" b="1" dirty="0" smtClean="0">
                <a:solidFill>
                  <a:srgbClr val="008000"/>
                </a:solidFill>
              </a:rPr>
              <a:t>management</a:t>
            </a:r>
            <a:endParaRPr lang="en-US" b="1" dirty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All </a:t>
            </a:r>
            <a:r>
              <a:rPr lang="en-US" b="1" dirty="0">
                <a:solidFill>
                  <a:srgbClr val="008000"/>
                </a:solidFill>
              </a:rPr>
              <a:t>parts of </a:t>
            </a:r>
            <a:r>
              <a:rPr lang="en-US" b="1" dirty="0" smtClean="0">
                <a:solidFill>
                  <a:srgbClr val="008000"/>
                </a:solidFill>
              </a:rPr>
              <a:t>some simple simulations can </a:t>
            </a:r>
            <a:r>
              <a:rPr lang="en-US" b="1" dirty="0">
                <a:solidFill>
                  <a:srgbClr val="008000"/>
                </a:solidFill>
              </a:rPr>
              <a:t>run </a:t>
            </a:r>
            <a:r>
              <a:rPr lang="en-US" b="1" dirty="0" smtClean="0">
                <a:solidFill>
                  <a:srgbClr val="008000"/>
                </a:solidFill>
              </a:rPr>
              <a:t>on device via Kokkos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72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MPS-Comparison-bars-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9" y="410199"/>
            <a:ext cx="6746151" cy="52129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5459"/>
            <a:ext cx="8229600" cy="58965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LAMMPS Porting to Kokkos early results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775" y="5349667"/>
            <a:ext cx="8667625" cy="111095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dirty="0" smtClean="0"/>
              <a:t>Strong scaling “aggregate compute time” = wall clock * # compute nodes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dirty="0" smtClean="0"/>
              <a:t>Performing as well or better than original non-portable threaded code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0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82193"/>
            <a:ext cx="8491591" cy="719191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LAMMPS Hybrid Parallel Execution Performance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6" y="698945"/>
            <a:ext cx="8229600" cy="2916483"/>
          </a:xfrm>
        </p:spPr>
        <p:txBody>
          <a:bodyPr/>
          <a:lstStyle/>
          <a:p>
            <a:r>
              <a:rPr lang="en-US" sz="2400" b="1" dirty="0" smtClean="0"/>
              <a:t>All kernels compiled for both Host and Device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Choose kernels’ execution space at runtime</a:t>
            </a:r>
          </a:p>
          <a:p>
            <a:r>
              <a:rPr lang="en-US" sz="2400" b="1" dirty="0" smtClean="0"/>
              <a:t>Host-device data transfer managed with </a:t>
            </a:r>
            <a:r>
              <a:rPr lang="en-US" sz="2400" b="1" dirty="0" err="1" smtClean="0"/>
              <a:t>DualViews</a:t>
            </a:r>
            <a:endParaRPr lang="en-US" sz="2400" b="1" dirty="0" smtClean="0"/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Allow legacy code still to run on the host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Experiment: </a:t>
            </a:r>
            <a:r>
              <a:rPr lang="en-US" sz="2400" b="1" dirty="0" err="1" smtClean="0">
                <a:solidFill>
                  <a:prstClr val="black"/>
                </a:solidFill>
              </a:rPr>
              <a:t>DeepCopy</a:t>
            </a:r>
            <a:r>
              <a:rPr lang="en-US" sz="2400" b="1" dirty="0" smtClean="0">
                <a:solidFill>
                  <a:prstClr val="black"/>
                </a:solidFill>
              </a:rPr>
              <a:t> versus UVM managed data transfers</a:t>
            </a:r>
            <a:endParaRPr lang="en-US" sz="2400" b="1" dirty="0">
              <a:solidFill>
                <a:prstClr val="black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Time integration on CPU (1 or 8 Threads), everything else on GPU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1000 </a:t>
            </a:r>
            <a:r>
              <a:rPr lang="en-US" sz="2000" b="1" dirty="0" err="1" smtClean="0">
                <a:solidFill>
                  <a:srgbClr val="008000"/>
                </a:solidFill>
              </a:rPr>
              <a:t>timesteps</a:t>
            </a:r>
            <a:r>
              <a:rPr lang="en-US" sz="2000" b="1" dirty="0" smtClean="0">
                <a:solidFill>
                  <a:srgbClr val="008000"/>
                </a:solidFill>
              </a:rPr>
              <a:t>, 16k atoms, standard LJ force kernel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endParaRPr lang="en-US" sz="2000" b="1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72837"/>
              </p:ext>
            </p:extLst>
          </p:nvPr>
        </p:nvGraphicFramePr>
        <p:xfrm>
          <a:off x="195208" y="3487837"/>
          <a:ext cx="8720191" cy="15268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71815"/>
                <a:gridCol w="1355298"/>
                <a:gridCol w="1720998"/>
                <a:gridCol w="1954165"/>
                <a:gridCol w="1917915"/>
              </a:tblGrid>
              <a:tr h="414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Time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Dev-&gt;Host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Dev-&gt;Host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Deep</a:t>
                      </a:r>
                      <a:r>
                        <a:rPr lang="en-US" baseline="0" dirty="0" err="1" smtClean="0"/>
                        <a:t>Copy</a:t>
                      </a:r>
                      <a:r>
                        <a:rPr lang="en-US" baseline="0" dirty="0" smtClean="0"/>
                        <a:t> (8T)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1,870us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(2*740kB)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113us per 740k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UVM (1T)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3,820us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*2,290us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 (4k pages)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~8us per 4k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UVM (8T)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6,620us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*5,090us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~290 (4k pages)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~18us per 4k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18975" y="5014669"/>
            <a:ext cx="8596423" cy="1385540"/>
          </a:xfrm>
        </p:spPr>
        <p:txBody>
          <a:bodyPr/>
          <a:lstStyle/>
          <a:p>
            <a:r>
              <a:rPr lang="en-US" sz="2400" b="1" dirty="0" smtClean="0"/>
              <a:t>UVM 4k page transfer latency ~best expected for PCI bus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Slow down when Host has more than one idling thread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Explicit deep copy of large array out-performs per-page UVM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9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9" y="66675"/>
            <a:ext cx="8937171" cy="553811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33CC"/>
                </a:solidFill>
              </a:rPr>
              <a:t>Conclusion</a:t>
            </a:r>
            <a:endParaRPr lang="en-US" sz="30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29" y="620487"/>
            <a:ext cx="8708571" cy="5704114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en-US" b="1" dirty="0" smtClean="0"/>
              <a:t>Kokkos Layered Libraries / Programming Model</a:t>
            </a:r>
            <a:endParaRPr lang="en-US" b="1" dirty="0"/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srgbClr val="008000"/>
                </a:solidFill>
              </a:rPr>
              <a:t>Data parallel (for, reduce, scan) dispatch to execution spaces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Multidimensional arrays with polymorphic layout in </a:t>
            </a:r>
            <a:r>
              <a:rPr lang="en-US" b="1" dirty="0">
                <a:solidFill>
                  <a:srgbClr val="008000"/>
                </a:solidFill>
              </a:rPr>
              <a:t>memory spaces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Parallel dispatch ○ polymorphic layout → manage data access pattern</a:t>
            </a:r>
          </a:p>
          <a:p>
            <a:pPr lvl="1">
              <a:spcBef>
                <a:spcPts val="400"/>
              </a:spcBef>
            </a:pPr>
            <a:r>
              <a:rPr lang="en-US" b="1" dirty="0" err="1" smtClean="0">
                <a:solidFill>
                  <a:srgbClr val="008000"/>
                </a:solidFill>
              </a:rPr>
              <a:t>AoS</a:t>
            </a:r>
            <a:r>
              <a:rPr lang="en-US" b="1" dirty="0" smtClean="0">
                <a:solidFill>
                  <a:srgbClr val="008000"/>
                </a:solidFill>
              </a:rPr>
              <a:t> versus </a:t>
            </a:r>
            <a:r>
              <a:rPr lang="en-US" b="1" dirty="0" err="1" smtClean="0">
                <a:solidFill>
                  <a:srgbClr val="008000"/>
                </a:solidFill>
              </a:rPr>
              <a:t>SoA</a:t>
            </a:r>
            <a:r>
              <a:rPr lang="en-US" b="1" dirty="0" smtClean="0">
                <a:solidFill>
                  <a:srgbClr val="008000"/>
                </a:solidFill>
              </a:rPr>
              <a:t> solved with appropriate abstractions using C++ templates</a:t>
            </a:r>
            <a:endParaRPr lang="en-US" b="1" dirty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8000"/>
                </a:solidFill>
              </a:rPr>
              <a:t>UnorderedMap</a:t>
            </a:r>
            <a:r>
              <a:rPr lang="en-US" b="1" dirty="0" smtClean="0">
                <a:solidFill>
                  <a:srgbClr val="008000"/>
                </a:solidFill>
              </a:rPr>
              <a:t> with thread </a:t>
            </a:r>
            <a:r>
              <a:rPr lang="en-US" b="1" dirty="0">
                <a:solidFill>
                  <a:srgbClr val="008000"/>
                </a:solidFill>
              </a:rPr>
              <a:t>scalable </a:t>
            </a:r>
            <a:r>
              <a:rPr lang="en-US" b="1" dirty="0" smtClean="0">
                <a:solidFill>
                  <a:srgbClr val="008000"/>
                </a:solidFill>
              </a:rPr>
              <a:t>insertion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Evaluation with Mini-Applications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Polymorphic </a:t>
            </a:r>
            <a:r>
              <a:rPr lang="en-US" b="1" dirty="0">
                <a:solidFill>
                  <a:srgbClr val="008000"/>
                </a:solidFill>
              </a:rPr>
              <a:t>array layout critical for performance portability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Kokkos-portable kernels’ performance as good as native implementations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Scatter-atomic-add is a performant option for linear system fill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CRS graph construction can be thread </a:t>
            </a:r>
            <a:r>
              <a:rPr lang="en-US" b="1" dirty="0" smtClean="0">
                <a:solidFill>
                  <a:srgbClr val="008000"/>
                </a:solidFill>
              </a:rPr>
              <a:t>scalable</a:t>
            </a:r>
            <a:endParaRPr lang="en-US" b="1" dirty="0">
              <a:solidFill>
                <a:srgbClr val="008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Transition of Legacy Codes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000"/>
                </a:solidFill>
              </a:rPr>
              <a:t>Incremental </a:t>
            </a:r>
            <a:r>
              <a:rPr lang="en-US" b="1" dirty="0">
                <a:solidFill>
                  <a:srgbClr val="008000"/>
                </a:solidFill>
              </a:rPr>
              <a:t>porting necessary and tractable with </a:t>
            </a:r>
            <a:r>
              <a:rPr lang="en-US" b="1" dirty="0" smtClean="0">
                <a:solidFill>
                  <a:srgbClr val="008000"/>
                </a:solidFill>
              </a:rPr>
              <a:t>CUDA UVM</a:t>
            </a:r>
            <a:endParaRPr lang="en-US" b="1" dirty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008000"/>
                </a:solidFill>
              </a:rPr>
              <a:t>Refactored-in deep copy semantics needed for best performance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398" y="3876675"/>
            <a:ext cx="7886700" cy="18288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 &amp; Library Domain Layer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ffectLst/>
        </p:spPr>
        <p:txBody>
          <a:bodyPr/>
          <a:lstStyle/>
          <a:p>
            <a:pPr>
              <a:defRPr/>
            </a:pPr>
            <a:fld id="{C8D12117-CBA7-48EA-929C-E69D2CC993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8001000" cy="7524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Kokkos: A parallel programming model, as a layered collection of libraries</a:t>
            </a:r>
            <a:endParaRPr lang="en-US" b="1" dirty="0" smtClean="0">
              <a:solidFill>
                <a:srgbClr val="0033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2975"/>
            <a:ext cx="8524875" cy="5229225"/>
          </a:xfrm>
        </p:spPr>
        <p:txBody>
          <a:bodyPr/>
          <a:lstStyle/>
          <a:p>
            <a:r>
              <a:rPr lang="en-US" b="1" dirty="0" smtClean="0"/>
              <a:t>Standard C++, Not a </a:t>
            </a:r>
            <a:r>
              <a:rPr lang="en-US" b="1" dirty="0"/>
              <a:t>l</a:t>
            </a:r>
            <a:r>
              <a:rPr lang="en-US" b="1" dirty="0" smtClean="0"/>
              <a:t>anguage extension</a:t>
            </a:r>
            <a:endParaRPr lang="en-US" b="1" dirty="0"/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In </a:t>
            </a:r>
            <a:r>
              <a:rPr lang="en-US" sz="2000" b="1" i="1" dirty="0">
                <a:solidFill>
                  <a:srgbClr val="008000"/>
                </a:solidFill>
              </a:rPr>
              <a:t>spirit</a:t>
            </a:r>
            <a:r>
              <a:rPr lang="en-US" sz="2000" b="1" dirty="0">
                <a:solidFill>
                  <a:srgbClr val="008000"/>
                </a:solidFill>
              </a:rPr>
              <a:t> of Intel’s TBB, NVIDIA’s Thrust &amp; CUSP, MS C++AMP, </a:t>
            </a:r>
            <a:r>
              <a:rPr lang="en-US" sz="2000" b="1" dirty="0" smtClean="0">
                <a:solidFill>
                  <a:srgbClr val="008000"/>
                </a:solidFill>
              </a:rPr>
              <a:t>...</a:t>
            </a:r>
          </a:p>
          <a:p>
            <a:pPr lvl="1"/>
            <a:r>
              <a:rPr lang="en-US" sz="2000" b="1" i="1" dirty="0" smtClean="0">
                <a:solidFill>
                  <a:srgbClr val="008000"/>
                </a:solidFill>
              </a:rPr>
              <a:t>Not </a:t>
            </a:r>
            <a:r>
              <a:rPr lang="en-US" sz="2000" b="1" dirty="0" smtClean="0">
                <a:solidFill>
                  <a:srgbClr val="008000"/>
                </a:solidFill>
              </a:rPr>
              <a:t>a language extension: </a:t>
            </a:r>
            <a:r>
              <a:rPr lang="en-US" sz="2000" b="1" dirty="0" err="1" smtClean="0">
                <a:solidFill>
                  <a:srgbClr val="008000"/>
                </a:solidFill>
              </a:rPr>
              <a:t>OpenMP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OpenACC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err="1" smtClean="0">
                <a:solidFill>
                  <a:srgbClr val="008000"/>
                </a:solidFill>
              </a:rPr>
              <a:t>OpenCL</a:t>
            </a:r>
            <a:r>
              <a:rPr lang="en-US" sz="2000" b="1" dirty="0" smtClean="0">
                <a:solidFill>
                  <a:srgbClr val="008000"/>
                </a:solidFill>
              </a:rPr>
              <a:t>, CUDA</a:t>
            </a:r>
            <a:endParaRPr lang="en-US" sz="2000" b="1" dirty="0">
              <a:solidFill>
                <a:srgbClr val="008000"/>
              </a:solidFill>
            </a:endParaRPr>
          </a:p>
          <a:p>
            <a:pPr lvl="0">
              <a:spcBef>
                <a:spcPts val="800"/>
              </a:spcBef>
            </a:pPr>
            <a:r>
              <a:rPr lang="en-US" b="1" dirty="0" smtClean="0"/>
              <a:t>Uses C++ template meta-programming</a:t>
            </a:r>
            <a:endParaRPr lang="en-US" b="1" dirty="0"/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Currently rely upon C++1998 standard (everywhere except IBM’s </a:t>
            </a:r>
            <a:r>
              <a:rPr lang="en-US" sz="2000" b="1" dirty="0" err="1" smtClean="0">
                <a:solidFill>
                  <a:srgbClr val="008000"/>
                </a:solidFill>
              </a:rPr>
              <a:t>xlC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Prefer to require C++2011 </a:t>
            </a:r>
            <a:r>
              <a:rPr lang="en-US" b="1" dirty="0" smtClean="0">
                <a:solidFill>
                  <a:srgbClr val="008000"/>
                </a:solidFill>
              </a:rPr>
              <a:t>for </a:t>
            </a:r>
            <a:r>
              <a:rPr lang="en-US" b="1" dirty="0" smtClean="0"/>
              <a:t>lambda</a:t>
            </a:r>
            <a:r>
              <a:rPr lang="en-US" b="1" dirty="0" smtClean="0">
                <a:solidFill>
                  <a:srgbClr val="008000"/>
                </a:solidFill>
              </a:rPr>
              <a:t> syntax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Need CUDA with C++2011 language compliance</a:t>
            </a:r>
          </a:p>
          <a:p>
            <a:pPr lvl="0">
              <a:spcBef>
                <a:spcPts val="800"/>
              </a:spcBef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33398" y="5705475"/>
            <a:ext cx="78867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Back-ends: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OpenMP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pthreads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Cuda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vendor libraries ...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8" y="4333875"/>
            <a:ext cx="4610098" cy="13716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Kokkos Sparse Linear Algebra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48" y="4791075"/>
            <a:ext cx="4238627" cy="9144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85850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Kokkos Containers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5924" y="5248275"/>
            <a:ext cx="4495801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343150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Kokkos Core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1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772027" y="2833685"/>
            <a:ext cx="3248023" cy="30956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86477" y="1728786"/>
            <a:ext cx="1876423" cy="30956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10227" y="1376360"/>
            <a:ext cx="1781173" cy="30956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6200"/>
            <a:ext cx="8591550" cy="81788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Kokkos’ Layered Libraries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590" y="894080"/>
            <a:ext cx="8606010" cy="5278120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en-US" b="1" dirty="0" smtClean="0"/>
              <a:t>Core</a:t>
            </a:r>
            <a:endParaRPr lang="en-US" b="1" dirty="0"/>
          </a:p>
          <a:p>
            <a:pPr lvl="1">
              <a:spcBef>
                <a:spcPts val="400"/>
              </a:spcBef>
            </a:pPr>
            <a:r>
              <a:rPr lang="en-US" b="1" dirty="0">
                <a:solidFill>
                  <a:srgbClr val="008000"/>
                </a:solidFill>
              </a:rPr>
              <a:t>Multidimensional arrays and </a:t>
            </a:r>
            <a:r>
              <a:rPr lang="en-US" b="1" dirty="0" err="1" smtClean="0">
                <a:solidFill>
                  <a:srgbClr val="008000"/>
                </a:solidFill>
              </a:rPr>
              <a:t>subarrays</a:t>
            </a:r>
            <a:r>
              <a:rPr lang="en-US" b="1" dirty="0" smtClean="0">
                <a:solidFill>
                  <a:srgbClr val="008000"/>
                </a:solidFill>
              </a:rPr>
              <a:t> in </a:t>
            </a:r>
            <a:r>
              <a:rPr lang="en-US" b="1" dirty="0" smtClean="0"/>
              <a:t>memory spaces</a:t>
            </a:r>
            <a:endParaRPr lang="en-US" b="1" dirty="0"/>
          </a:p>
          <a:p>
            <a:pPr lvl="1">
              <a:spcBef>
                <a:spcPts val="400"/>
              </a:spcBef>
            </a:pPr>
            <a:r>
              <a:rPr lang="en-US" sz="2000" b="1" dirty="0" err="1" smtClean="0">
                <a:solidFill>
                  <a:srgbClr val="008000"/>
                </a:solidFill>
              </a:rPr>
              <a:t>parallel_for</a:t>
            </a:r>
            <a:r>
              <a:rPr lang="en-US" sz="2000" b="1" dirty="0">
                <a:solidFill>
                  <a:srgbClr val="008000"/>
                </a:solidFill>
              </a:rPr>
              <a:t>, </a:t>
            </a:r>
            <a:r>
              <a:rPr lang="en-US" sz="2000" b="1" dirty="0" err="1">
                <a:solidFill>
                  <a:srgbClr val="008000"/>
                </a:solidFill>
              </a:rPr>
              <a:t>parallel_reduce</a:t>
            </a:r>
            <a:r>
              <a:rPr lang="en-US" sz="2000" b="1" dirty="0">
                <a:solidFill>
                  <a:srgbClr val="008000"/>
                </a:solidFill>
              </a:rPr>
              <a:t>, </a:t>
            </a:r>
            <a:r>
              <a:rPr lang="en-US" sz="2000" b="1" dirty="0" err="1">
                <a:solidFill>
                  <a:srgbClr val="008000"/>
                </a:solidFill>
              </a:rPr>
              <a:t>parallel_scan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on </a:t>
            </a:r>
            <a:r>
              <a:rPr lang="en-US" sz="2000" b="1" dirty="0" smtClean="0"/>
              <a:t>execution spaces</a:t>
            </a:r>
            <a:endParaRPr lang="en-US" sz="2000" b="1" dirty="0"/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Atomic operations: compare-and-swap, add, bitwise-or, bitwise-and</a:t>
            </a:r>
            <a:endParaRPr lang="en-US" b="1" dirty="0">
              <a:solidFill>
                <a:srgbClr val="008000"/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 smtClean="0"/>
              <a:t>Containers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8000"/>
                </a:solidFill>
              </a:rPr>
              <a:t>UnorderedMap</a:t>
            </a:r>
            <a:r>
              <a:rPr lang="en-US" sz="2000" b="1" dirty="0">
                <a:solidFill>
                  <a:srgbClr val="008000"/>
                </a:solidFill>
              </a:rPr>
              <a:t> – </a:t>
            </a:r>
            <a:r>
              <a:rPr lang="en-US" sz="2000" b="1" dirty="0" smtClean="0">
                <a:solidFill>
                  <a:srgbClr val="008000"/>
                </a:solidFill>
              </a:rPr>
              <a:t>fast lookup and </a:t>
            </a:r>
            <a:r>
              <a:rPr lang="en-US" sz="2000" b="1" dirty="0" smtClean="0"/>
              <a:t>thread </a:t>
            </a:r>
            <a:r>
              <a:rPr lang="en-US" sz="2000" b="1" dirty="0"/>
              <a:t>scalable </a:t>
            </a:r>
            <a:r>
              <a:rPr lang="en-US" sz="2000" b="1" dirty="0" smtClean="0"/>
              <a:t>insert / delete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Vector – subset of </a:t>
            </a:r>
            <a:r>
              <a:rPr lang="en-US" sz="2000" b="1" dirty="0" err="1" smtClean="0">
                <a:solidFill>
                  <a:srgbClr val="008000"/>
                </a:solidFill>
              </a:rPr>
              <a:t>std</a:t>
            </a:r>
            <a:r>
              <a:rPr lang="en-US" sz="2000" b="1" dirty="0" smtClean="0">
                <a:solidFill>
                  <a:srgbClr val="008000"/>
                </a:solidFill>
              </a:rPr>
              <a:t>::vector functionality to ease porting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Compress Row Storage (CRS) graph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Host mirrored &amp; synchronized device resident arrays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 smtClean="0"/>
              <a:t>Sparse Linear Algebra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Sparse matrices and linear algebra operations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Wrappers for vendors’ libraries 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Portability layer for </a:t>
            </a:r>
            <a:r>
              <a:rPr lang="en-US" sz="2000" b="1" dirty="0" err="1" smtClean="0">
                <a:solidFill>
                  <a:srgbClr val="008000"/>
                </a:solidFill>
              </a:rPr>
              <a:t>Trilinos</a:t>
            </a:r>
            <a:r>
              <a:rPr lang="en-US" sz="2000" b="1" dirty="0" smtClean="0">
                <a:solidFill>
                  <a:srgbClr val="008000"/>
                </a:solidFill>
              </a:rPr>
              <a:t> manycore solvers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23900" y="790576"/>
            <a:ext cx="7829550" cy="81914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85825" y="5391150"/>
            <a:ext cx="7581900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1940" y="76200"/>
            <a:ext cx="8735860" cy="8001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Managing Data Access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14375"/>
            <a:ext cx="8686800" cy="545782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 smtClean="0"/>
              <a:t>Performance Portability Challenge: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 smtClean="0"/>
              <a:t>Require Device-Dependent Memory </a:t>
            </a:r>
            <a:r>
              <a:rPr lang="en-US" sz="2800" b="1" dirty="0"/>
              <a:t>Access </a:t>
            </a:r>
            <a:r>
              <a:rPr lang="en-US" sz="2800" b="1" dirty="0" smtClean="0"/>
              <a:t>Patterns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b="1" dirty="0" smtClean="0"/>
              <a:t>CPUs (and Xeon Phi)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Core-data affinity: </a:t>
            </a:r>
            <a:r>
              <a:rPr lang="en-US" b="1" dirty="0" smtClean="0">
                <a:solidFill>
                  <a:srgbClr val="008000"/>
                </a:solidFill>
              </a:rPr>
              <a:t>consistent </a:t>
            </a:r>
            <a:r>
              <a:rPr lang="en-US" b="1" dirty="0">
                <a:solidFill>
                  <a:srgbClr val="008000"/>
                </a:solidFill>
              </a:rPr>
              <a:t>NUMA </a:t>
            </a:r>
            <a:r>
              <a:rPr lang="en-US" b="1" dirty="0" smtClean="0">
                <a:solidFill>
                  <a:srgbClr val="008000"/>
                </a:solidFill>
              </a:rPr>
              <a:t>access (</a:t>
            </a:r>
            <a:r>
              <a:rPr lang="en-US" sz="2000" b="1" dirty="0" smtClean="0">
                <a:solidFill>
                  <a:srgbClr val="008000"/>
                </a:solidFill>
              </a:rPr>
              <a:t>first touch)</a:t>
            </a:r>
          </a:p>
          <a:p>
            <a:pPr lvl="1">
              <a:spcBef>
                <a:spcPts val="400"/>
              </a:spcBef>
            </a:pPr>
            <a:r>
              <a:rPr lang="en-US" b="1" dirty="0" err="1" smtClean="0">
                <a:solidFill>
                  <a:srgbClr val="008000"/>
                </a:solidFill>
              </a:rPr>
              <a:t>Hyperthreads</a:t>
            </a:r>
            <a:r>
              <a:rPr lang="en-US" b="1" dirty="0" smtClean="0">
                <a:solidFill>
                  <a:srgbClr val="008000"/>
                </a:solidFill>
              </a:rPr>
              <a:t>’ cooperative use of L1 cache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Alignment for cache-lines and vector units</a:t>
            </a:r>
            <a:endParaRPr lang="en-US" b="1" dirty="0" smtClean="0"/>
          </a:p>
          <a:p>
            <a:pPr lvl="0">
              <a:spcBef>
                <a:spcPts val="1000"/>
              </a:spcBef>
            </a:pPr>
            <a:r>
              <a:rPr lang="en-US" b="1" dirty="0" smtClean="0"/>
              <a:t>GPUs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Thread-data </a:t>
            </a:r>
            <a:r>
              <a:rPr lang="en-US" b="1" dirty="0">
                <a:solidFill>
                  <a:srgbClr val="008000"/>
                </a:solidFill>
              </a:rPr>
              <a:t>affinity: </a:t>
            </a:r>
            <a:r>
              <a:rPr lang="en-US" b="1" dirty="0" smtClean="0">
                <a:solidFill>
                  <a:srgbClr val="008000"/>
                </a:solidFill>
              </a:rPr>
              <a:t>coalesced access with cache-line alignment</a:t>
            </a:r>
            <a:endParaRPr lang="en-US" b="1" dirty="0">
              <a:solidFill>
                <a:srgbClr val="008000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Temporal locality and special hardware (texture cache)</a:t>
            </a:r>
            <a:endParaRPr lang="en-US" b="1" dirty="0">
              <a:solidFill>
                <a:srgbClr val="008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b="1" dirty="0" smtClean="0"/>
              <a:t> “Array of Structures” vs. “Structure of Arrays” ?</a:t>
            </a:r>
            <a:endParaRPr lang="en-US" b="1" dirty="0"/>
          </a:p>
          <a:p>
            <a:pPr lvl="1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A80000"/>
                </a:solidFill>
              </a:rPr>
              <a:t>This is, and has been, the </a:t>
            </a:r>
            <a:r>
              <a:rPr lang="en-US" sz="2800" b="1" i="1" dirty="0" smtClean="0">
                <a:solidFill>
                  <a:srgbClr val="A80000"/>
                </a:solidFill>
              </a:rPr>
              <a:t>wrong</a:t>
            </a:r>
            <a:r>
              <a:rPr lang="en-US" sz="2400" b="1" dirty="0" smtClean="0">
                <a:solidFill>
                  <a:srgbClr val="A80000"/>
                </a:solidFill>
              </a:rPr>
              <a:t> question</a:t>
            </a:r>
          </a:p>
          <a:p>
            <a:pPr marL="0" indent="-57150" algn="ctr">
              <a:spcBef>
                <a:spcPts val="8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Right question: Abstractions for Performance Portability ?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5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02158" y="5456203"/>
            <a:ext cx="7588078" cy="4572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42" y="76200"/>
            <a:ext cx="7116897" cy="77152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Kokkos Core: Fundamental Abstractions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53" y="847724"/>
            <a:ext cx="8826347" cy="532447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Devices have Execution Space and Memory Spaces</a:t>
            </a: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Execution spaces: </a:t>
            </a:r>
            <a:r>
              <a:rPr lang="en-US" b="1" dirty="0" smtClean="0">
                <a:solidFill>
                  <a:srgbClr val="008000"/>
                </a:solidFill>
              </a:rPr>
              <a:t>Subset of CPU cores, GPU, ...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Memory spaces: host memory, host pinned memory, </a:t>
            </a:r>
            <a:r>
              <a:rPr lang="en-US" b="1" dirty="0" smtClean="0">
                <a:solidFill>
                  <a:srgbClr val="008000"/>
                </a:solidFill>
              </a:rPr>
              <a:t>GPU global memory, GPU shared memory, GPU UVM memory</a:t>
            </a:r>
            <a:r>
              <a:rPr lang="en-US" sz="2000" b="1" dirty="0" smtClean="0">
                <a:solidFill>
                  <a:srgbClr val="008000"/>
                </a:solidFill>
              </a:rPr>
              <a:t>, ...</a:t>
            </a: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Dispatch </a:t>
            </a:r>
            <a:r>
              <a:rPr lang="en-US" sz="2000" b="1" i="1" dirty="0" smtClean="0"/>
              <a:t>computation</a:t>
            </a:r>
            <a:r>
              <a:rPr lang="en-US" sz="2000" b="1" dirty="0" smtClean="0">
                <a:solidFill>
                  <a:srgbClr val="008000"/>
                </a:solidFill>
              </a:rPr>
              <a:t> to </a:t>
            </a:r>
            <a:r>
              <a:rPr lang="en-US" sz="2000" b="1" i="1" dirty="0" smtClean="0"/>
              <a:t>execution space </a:t>
            </a:r>
            <a:r>
              <a:rPr lang="en-US" sz="2000" b="1" dirty="0" smtClean="0">
                <a:solidFill>
                  <a:srgbClr val="008000"/>
                </a:solidFill>
              </a:rPr>
              <a:t>accessing data in </a:t>
            </a:r>
            <a:r>
              <a:rPr lang="en-US" sz="2000" b="1" i="1" dirty="0" smtClean="0"/>
              <a:t>memory spaces</a:t>
            </a:r>
          </a:p>
          <a:p>
            <a:pPr marL="577850" lvl="1"/>
            <a:endParaRPr lang="en-US" sz="2000" b="1" i="1" dirty="0" smtClean="0"/>
          </a:p>
          <a:p>
            <a:pPr>
              <a:spcBef>
                <a:spcPts val="8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Multidimensional Arrays, </a:t>
            </a:r>
            <a:r>
              <a:rPr lang="en-US" b="1" i="1" dirty="0" smtClean="0">
                <a:solidFill>
                  <a:srgbClr val="A80000"/>
                </a:solidFill>
              </a:rPr>
              <a:t>with a twist</a:t>
            </a: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Map multi-index (</a:t>
            </a:r>
            <a:r>
              <a:rPr lang="en-US" sz="2000" b="1" dirty="0" err="1" smtClean="0">
                <a:solidFill>
                  <a:srgbClr val="008000"/>
                </a:solidFill>
              </a:rPr>
              <a:t>i,j,k</a:t>
            </a:r>
            <a:r>
              <a:rPr lang="en-US" sz="2000" b="1" dirty="0" smtClean="0">
                <a:solidFill>
                  <a:srgbClr val="008000"/>
                </a:solidFill>
              </a:rPr>
              <a:t>,...) </a:t>
            </a:r>
            <a:r>
              <a:rPr lang="en-US" sz="2000" b="1" dirty="0">
                <a:solidFill>
                  <a:srgbClr val="008000"/>
                </a:solidFill>
                <a:sym typeface="Symbol"/>
              </a:rPr>
              <a:t> memory 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location </a:t>
            </a:r>
            <a:r>
              <a:rPr lang="en-US" sz="2000" b="1" i="1" dirty="0" smtClean="0">
                <a:solidFill>
                  <a:srgbClr val="A80000"/>
                </a:solidFill>
                <a:sym typeface="Symbol"/>
              </a:rPr>
              <a:t>in a memory space</a:t>
            </a:r>
            <a:endParaRPr lang="en-US" sz="2000" b="1" i="1" dirty="0" smtClean="0">
              <a:solidFill>
                <a:srgbClr val="A80000"/>
              </a:solidFill>
            </a:endParaRP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Map is derived from an array </a:t>
            </a:r>
            <a:r>
              <a:rPr lang="en-US" b="1" i="1" dirty="0"/>
              <a:t>l</a:t>
            </a:r>
            <a:r>
              <a:rPr lang="en-US" sz="2000" b="1" i="1" dirty="0" smtClean="0"/>
              <a:t>ayout</a:t>
            </a:r>
          </a:p>
          <a:p>
            <a:pPr marL="577850"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A80000"/>
                </a:solidFill>
              </a:rPr>
              <a:t>Choose layout for device-specific memory access pattern</a:t>
            </a:r>
          </a:p>
          <a:p>
            <a:pPr marL="577850" lvl="1"/>
            <a:r>
              <a:rPr lang="en-US" sz="2000" b="1" dirty="0" smtClean="0">
                <a:solidFill>
                  <a:srgbClr val="008000"/>
                </a:solidFill>
              </a:rPr>
              <a:t>Make layout changes transparent to the user code;</a:t>
            </a:r>
          </a:p>
          <a:p>
            <a:pPr marL="577850"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A80000"/>
                </a:solidFill>
              </a:rPr>
              <a:t>IF the user code honors the simple API: </a:t>
            </a:r>
            <a:r>
              <a:rPr lang="en-US" sz="2000" b="1" dirty="0" smtClean="0">
                <a:solidFill>
                  <a:schemeClr val="tx1"/>
                </a:solidFill>
              </a:rPr>
              <a:t>a(</a:t>
            </a:r>
            <a:r>
              <a:rPr lang="en-US" sz="2000" b="1" dirty="0" err="1" smtClean="0">
                <a:solidFill>
                  <a:schemeClr val="tx1"/>
                </a:solidFill>
              </a:rPr>
              <a:t>i,j,k</a:t>
            </a:r>
            <a:r>
              <a:rPr lang="en-US" sz="2000" b="1" dirty="0" smtClean="0">
                <a:solidFill>
                  <a:schemeClr val="tx1"/>
                </a:solidFill>
              </a:rPr>
              <a:t>,...)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Separates user’s index space from memory layout</a:t>
            </a:r>
          </a:p>
        </p:txBody>
      </p:sp>
    </p:spTree>
    <p:extLst>
      <p:ext uri="{BB962C8B-B14F-4D97-AF65-F5344CB8AC3E}">
        <p14:creationId xmlns:p14="http://schemas.microsoft.com/office/powerpoint/2010/main" val="298866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01686" y="2280138"/>
            <a:ext cx="881351" cy="43180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1507299"/>
            <a:ext cx="56369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9F44409-EB68-432C-9947-9671B196B0E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76200"/>
            <a:ext cx="87630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Multidimensional Array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Allocation, Access, and Layout</a:t>
            </a:r>
            <a:endParaRPr lang="en-US" sz="2800" b="1" i="1" dirty="0" smtClean="0">
              <a:solidFill>
                <a:srgbClr val="0033CC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029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smtClean="0"/>
              <a:t>Allocate and access multidimensional arrays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class View&lt; double * * [3][8] , </a:t>
            </a:r>
            <a:r>
              <a:rPr lang="en-US" sz="2000" b="1" u="sng" dirty="0" smtClean="0">
                <a:solidFill>
                  <a:schemeClr val="tx1"/>
                </a:solidFill>
              </a:rPr>
              <a:t>Device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&gt; </a:t>
            </a:r>
            <a:r>
              <a:rPr lang="en-US" sz="2000" b="1" smtClean="0">
                <a:solidFill>
                  <a:schemeClr val="tx1"/>
                </a:solidFill>
              </a:rPr>
              <a:t>a (</a:t>
            </a: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2000" b="1" dirty="0" err="1" smtClean="0">
                <a:solidFill>
                  <a:schemeClr val="tx1"/>
                </a:solidFill>
              </a:rPr>
              <a:t>a”,N,M</a:t>
            </a:r>
            <a:r>
              <a:rPr lang="en-US" sz="2000" b="1" dirty="0" smtClean="0">
                <a:solidFill>
                  <a:schemeClr val="tx1"/>
                </a:solidFill>
              </a:rPr>
              <a:t>); 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Dimension [N][M][3][8] ; two runtime, two compile-time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a(</a:t>
            </a:r>
            <a:r>
              <a:rPr lang="en-US" sz="2000" b="1" dirty="0" err="1" smtClean="0">
                <a:solidFill>
                  <a:schemeClr val="tx1"/>
                </a:solidFill>
              </a:rPr>
              <a:t>i,j,k,l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r>
              <a:rPr lang="en-US" sz="2000" b="1" dirty="0" smtClean="0">
                <a:solidFill>
                  <a:srgbClr val="008000"/>
                </a:solidFill>
              </a:rPr>
              <a:t>: access data via multi-index with device-specific map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Index map inserted at compile time (C++ template </a:t>
            </a:r>
            <a:r>
              <a:rPr lang="en-US" b="1" dirty="0" err="1" smtClean="0">
                <a:solidFill>
                  <a:srgbClr val="008000"/>
                </a:solidFill>
              </a:rPr>
              <a:t>metaprogramming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b="1" dirty="0" smtClean="0"/>
              <a:t>Identical C</a:t>
            </a:r>
            <a:r>
              <a:rPr lang="en-US" b="1" dirty="0"/>
              <a:t>++ ‘</a:t>
            </a:r>
            <a:r>
              <a:rPr lang="en-US" b="1" dirty="0" smtClean="0"/>
              <a:t>View’ objects used in host and device code</a:t>
            </a:r>
          </a:p>
          <a:p>
            <a:pPr lvl="0">
              <a:spcBef>
                <a:spcPts val="1000"/>
              </a:spcBef>
            </a:pPr>
            <a:r>
              <a:rPr lang="en-US" b="1" dirty="0" smtClean="0"/>
              <a:t>Assertions that ‘a(</a:t>
            </a:r>
            <a:r>
              <a:rPr lang="en-US" b="1" dirty="0" err="1" smtClean="0"/>
              <a:t>i,j,k,l</a:t>
            </a:r>
            <a:r>
              <a:rPr lang="en-US" b="1" dirty="0" smtClean="0"/>
              <a:t>)’ access is correct </a:t>
            </a:r>
            <a:endParaRPr lang="en-US" b="1" dirty="0"/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Compile-time: </a:t>
            </a:r>
          </a:p>
          <a:p>
            <a:pPr marL="914400" lvl="2">
              <a:spcBef>
                <a:spcPts val="400"/>
              </a:spcBef>
            </a:pPr>
            <a:r>
              <a:rPr lang="en-US" sz="2000" b="1" dirty="0">
                <a:solidFill>
                  <a:srgbClr val="008000"/>
                </a:solidFill>
              </a:rPr>
              <a:t>E</a:t>
            </a:r>
            <a:r>
              <a:rPr lang="en-US" sz="2000" b="1" dirty="0" smtClean="0">
                <a:solidFill>
                  <a:srgbClr val="008000"/>
                </a:solidFill>
              </a:rPr>
              <a:t>xecution space can access memory space (instead of runtime </a:t>
            </a:r>
            <a:r>
              <a:rPr lang="en-US" sz="2000" b="1" dirty="0" err="1" smtClean="0">
                <a:solidFill>
                  <a:srgbClr val="008000"/>
                </a:solidFill>
              </a:rPr>
              <a:t>segfault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</a:p>
          <a:p>
            <a:pPr marL="914400" lvl="2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Array rank == multi-index rank</a:t>
            </a: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Runtime (debug mode)</a:t>
            </a:r>
          </a:p>
          <a:p>
            <a:pPr marL="914400" lvl="2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Array bounds checking</a:t>
            </a:r>
          </a:p>
          <a:p>
            <a:pPr marL="914400" lvl="2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Uses CUDA ‘assert’ mechanism on GPU</a:t>
            </a:r>
            <a:endParaRPr lang="en-US" sz="2000" b="1" dirty="0" smtClean="0"/>
          </a:p>
          <a:p>
            <a:endParaRPr lang="en-US" dirty="0" smtClean="0"/>
          </a:p>
          <a:p>
            <a:pPr lvl="1"/>
            <a:endParaRPr lang="en-US" sz="2000" dirty="0" smtClean="0">
              <a:solidFill>
                <a:srgbClr val="008000"/>
              </a:solidFill>
            </a:endParaRP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29430" y="5203011"/>
            <a:ext cx="6817971" cy="37365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9431" y="3603661"/>
            <a:ext cx="6123909" cy="37365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9432" y="1645068"/>
            <a:ext cx="6123908" cy="35070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9F44409-EB68-432C-9947-9671B196B0E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6200"/>
            <a:ext cx="8829675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Kokkos Core: Multidimensional Array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Layout and Access Attributes</a:t>
            </a:r>
            <a:endParaRPr lang="en-US" sz="2800" b="1" i="1" dirty="0" smtClean="0">
              <a:solidFill>
                <a:srgbClr val="0033CC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86800" cy="5299802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 smtClean="0"/>
              <a:t>Override device’s default array layout</a:t>
            </a:r>
            <a:endParaRPr lang="en-US" b="1" dirty="0"/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class View&lt;double**[3][8</a:t>
            </a:r>
            <a:r>
              <a:rPr lang="en-US" sz="2000" b="1" dirty="0" smtClean="0">
                <a:solidFill>
                  <a:schemeClr val="tx1"/>
                </a:solidFill>
              </a:rPr>
              <a:t>], </a:t>
            </a:r>
            <a:r>
              <a:rPr lang="en-US" sz="2000" b="1" u="sng" dirty="0" smtClean="0">
                <a:solidFill>
                  <a:schemeClr val="tx1"/>
                </a:solidFill>
              </a:rPr>
              <a:t>Layout</a:t>
            </a:r>
            <a:r>
              <a:rPr lang="en-US" sz="2000" b="1" dirty="0" smtClean="0">
                <a:solidFill>
                  <a:schemeClr val="tx1"/>
                </a:solidFill>
              </a:rPr>
              <a:t> , Device</a:t>
            </a:r>
            <a:r>
              <a:rPr lang="en-US" sz="2000" b="1" dirty="0">
                <a:solidFill>
                  <a:schemeClr val="tx1"/>
                </a:solidFill>
              </a:rPr>
              <a:t>&gt; a(“</a:t>
            </a:r>
            <a:r>
              <a:rPr lang="en-US" sz="2000" b="1" dirty="0" err="1">
                <a:solidFill>
                  <a:schemeClr val="tx1"/>
                </a:solidFill>
              </a:rPr>
              <a:t>a”,N,M</a:t>
            </a:r>
            <a:r>
              <a:rPr lang="en-US" sz="2000" b="1" dirty="0">
                <a:solidFill>
                  <a:schemeClr val="tx1"/>
                </a:solidFill>
              </a:rPr>
              <a:t>);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E.g</a:t>
            </a:r>
            <a:r>
              <a:rPr lang="en-US" sz="2000" b="1" dirty="0">
                <a:solidFill>
                  <a:srgbClr val="008000"/>
                </a:solidFill>
              </a:rPr>
              <a:t>., force row-major or column-major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Multi-index access is unchanged in user code</a:t>
            </a:r>
          </a:p>
          <a:p>
            <a:pPr lvl="1">
              <a:spcBef>
                <a:spcPts val="400"/>
              </a:spcBef>
            </a:pPr>
            <a:r>
              <a:rPr lang="en-US" sz="2000" b="1" i="1" dirty="0" smtClean="0">
                <a:solidFill>
                  <a:srgbClr val="A80000"/>
                </a:solidFill>
              </a:rPr>
              <a:t>Layout</a:t>
            </a:r>
            <a:r>
              <a:rPr lang="en-US" sz="2000" b="1" dirty="0" smtClean="0">
                <a:solidFill>
                  <a:srgbClr val="008000"/>
                </a:solidFill>
              </a:rPr>
              <a:t> is an extension point for blocking, tiling, etc.</a:t>
            </a:r>
          </a:p>
          <a:p>
            <a:pPr lvl="0">
              <a:spcBef>
                <a:spcPts val="1000"/>
              </a:spcBef>
            </a:pPr>
            <a:r>
              <a:rPr lang="en-US" b="1" dirty="0" smtClean="0"/>
              <a:t>Example: Tiled layout</a:t>
            </a:r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prstClr val="black"/>
                </a:solidFill>
              </a:rPr>
              <a:t>class View&lt;double</a:t>
            </a:r>
            <a:r>
              <a:rPr lang="en-US" b="1" dirty="0" smtClean="0">
                <a:solidFill>
                  <a:prstClr val="black"/>
                </a:solidFill>
              </a:rPr>
              <a:t>**, </a:t>
            </a:r>
            <a:r>
              <a:rPr lang="en-US" b="1" u="sng" dirty="0" err="1" smtClean="0">
                <a:solidFill>
                  <a:prstClr val="black"/>
                </a:solidFill>
              </a:rPr>
              <a:t>TileLeft</a:t>
            </a:r>
            <a:r>
              <a:rPr lang="en-US" b="1" u="sng" dirty="0" smtClean="0">
                <a:solidFill>
                  <a:prstClr val="black"/>
                </a:solidFill>
              </a:rPr>
              <a:t>&lt;8,8&gt;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, Device&gt; </a:t>
            </a:r>
            <a:r>
              <a:rPr lang="en-US" b="1" dirty="0" smtClean="0">
                <a:solidFill>
                  <a:prstClr val="black"/>
                </a:solidFill>
              </a:rPr>
              <a:t>b(“</a:t>
            </a:r>
            <a:r>
              <a:rPr lang="en-US" b="1" dirty="0" err="1" smtClean="0">
                <a:solidFill>
                  <a:prstClr val="black"/>
                </a:solidFill>
              </a:rPr>
              <a:t>b”,</a:t>
            </a:r>
            <a:r>
              <a:rPr lang="en-US" b="1" dirty="0" err="1">
                <a:solidFill>
                  <a:prstClr val="black"/>
                </a:solidFill>
              </a:rPr>
              <a:t>N,M</a:t>
            </a:r>
            <a:r>
              <a:rPr lang="en-US" b="1" dirty="0" smtClean="0">
                <a:solidFill>
                  <a:prstClr val="black"/>
                </a:solidFill>
              </a:rPr>
              <a:t>); </a:t>
            </a:r>
            <a:endParaRPr lang="en-US" b="1" dirty="0">
              <a:solidFill>
                <a:prstClr val="black"/>
              </a:solidFill>
            </a:endParaRP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8000"/>
                </a:solidFill>
              </a:rPr>
              <a:t>Layout changes are transparent to user code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8000"/>
                </a:solidFill>
              </a:rPr>
              <a:t>IF the user code honors the </a:t>
            </a:r>
            <a:r>
              <a:rPr lang="en-US" b="1" dirty="0" smtClean="0"/>
              <a:t>a(</a:t>
            </a:r>
            <a:r>
              <a:rPr lang="en-US" b="1" dirty="0" err="1" smtClean="0"/>
              <a:t>i,j,k</a:t>
            </a:r>
            <a:r>
              <a:rPr lang="en-US" b="1" dirty="0" smtClean="0"/>
              <a:t>,...) </a:t>
            </a:r>
            <a:r>
              <a:rPr lang="en-US" b="1" dirty="0" smtClean="0">
                <a:solidFill>
                  <a:srgbClr val="008000"/>
                </a:solidFill>
              </a:rPr>
              <a:t>API</a:t>
            </a:r>
            <a:endParaRPr lang="en-US" b="1" dirty="0">
              <a:solidFill>
                <a:srgbClr val="008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b="1" dirty="0" smtClean="0"/>
              <a:t>Data access attributes – user’s intent</a:t>
            </a:r>
            <a:endParaRPr lang="en-US" b="1" dirty="0"/>
          </a:p>
          <a:p>
            <a:pPr marL="28575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/>
              <a:t>class </a:t>
            </a:r>
            <a:r>
              <a:rPr lang="en-US" sz="2000" b="1" dirty="0" smtClean="0"/>
              <a:t>View&lt;</a:t>
            </a:r>
            <a:r>
              <a:rPr lang="en-US" sz="2000" b="1" dirty="0" err="1" smtClean="0"/>
              <a:t>const</a:t>
            </a:r>
            <a:r>
              <a:rPr lang="en-US" sz="2000" b="1" dirty="0" smtClean="0"/>
              <a:t> double</a:t>
            </a:r>
            <a:r>
              <a:rPr lang="en-US" sz="2000" b="1" dirty="0"/>
              <a:t>**[3][8], </a:t>
            </a:r>
            <a:r>
              <a:rPr lang="en-US" sz="2000" b="1" dirty="0" smtClean="0"/>
              <a:t>Device, </a:t>
            </a:r>
            <a:r>
              <a:rPr lang="en-US" sz="2000" b="1" u="sng" dirty="0" err="1" smtClean="0"/>
              <a:t>RandomRead</a:t>
            </a:r>
            <a:r>
              <a:rPr lang="en-US" sz="2000" b="1" dirty="0" smtClean="0"/>
              <a:t>&gt; x = a ;</a:t>
            </a:r>
            <a:endParaRPr lang="en-US" sz="2000" b="1" dirty="0"/>
          </a:p>
          <a:p>
            <a:pPr lvl="1">
              <a:spcBef>
                <a:spcPts val="4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Constant + </a:t>
            </a:r>
            <a:r>
              <a:rPr lang="en-US" sz="2000" b="1" dirty="0" err="1" smtClean="0">
                <a:solidFill>
                  <a:srgbClr val="008000"/>
                </a:solidFill>
              </a:rPr>
              <a:t>RandomRead</a:t>
            </a:r>
            <a:r>
              <a:rPr lang="en-US" sz="2000" b="1" dirty="0" smtClean="0">
                <a:solidFill>
                  <a:srgbClr val="008000"/>
                </a:solidFill>
              </a:rPr>
              <a:t> + GPU → read through GPU texture cache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Otherwise invisible to user code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7975" y="31388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7975" y="35960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7975" y="40532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25175" y="31388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25175" y="35960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25175" y="40532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5128" y="31388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5128" y="35960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85128" y="40532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42328" y="31388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42328" y="35960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2328" y="4053241"/>
            <a:ext cx="457200" cy="457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7296575" y="3596041"/>
            <a:ext cx="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53775" y="3367441"/>
            <a:ext cx="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12579" y="3367441"/>
            <a:ext cx="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69779" y="3367441"/>
            <a:ext cx="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296575" y="3367441"/>
            <a:ext cx="457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756528" y="3367441"/>
            <a:ext cx="457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12579" y="3367441"/>
            <a:ext cx="457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135769" y="3186567"/>
            <a:ext cx="0" cy="33507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35769" y="3186567"/>
            <a:ext cx="105531" cy="308408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242449" y="3186567"/>
            <a:ext cx="0" cy="33507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47980" y="3186567"/>
            <a:ext cx="0" cy="34129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241300" y="3186567"/>
            <a:ext cx="106680" cy="32174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347980" y="3199902"/>
            <a:ext cx="106680" cy="32174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454660" y="3199902"/>
            <a:ext cx="0" cy="33507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3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-02-Kokkos-Assembly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4-02-Kokkos-Assembly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2014-02-Kokkos-Assembly</Template>
  <TotalTime>4695</TotalTime>
  <Words>4167</Words>
  <Application>Microsoft Macintosh PowerPoint</Application>
  <PresentationFormat>On-screen Show (4:3)</PresentationFormat>
  <Paragraphs>558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2014-02-Kokkos-Assembly</vt:lpstr>
      <vt:lpstr>Sandia_CorpPresentation_Template1</vt:lpstr>
      <vt:lpstr>1_2014-02-Kokkos-Assembly</vt:lpstr>
      <vt:lpstr>Kokkos, a Manycore Device Performance Portability Library for C++ HPC Applications</vt:lpstr>
      <vt:lpstr>Increasingly Complex Heterogeneous Future; Future-Proof Performance-Portable Code?</vt:lpstr>
      <vt:lpstr>Outline</vt:lpstr>
      <vt:lpstr>Kokkos: A parallel programming model, as a layered collection of libraries</vt:lpstr>
      <vt:lpstr>Kokkos’ Layered Libraries</vt:lpstr>
      <vt:lpstr>Kokkos Core: Managing Data Access</vt:lpstr>
      <vt:lpstr>Kokkos Core: Fundamental Abstractions </vt:lpstr>
      <vt:lpstr>Kokkos Core: Multidimensional Array Allocation, Access, and Layout</vt:lpstr>
      <vt:lpstr>Kokkos Core: Multidimensional Array Layout and Access Attributes</vt:lpstr>
      <vt:lpstr>Kokkos Core: Deep Copy Array Data NEVER have a hidden, expensive deep copy</vt:lpstr>
      <vt:lpstr>Kokkos Core: Dispatch Data Parallel Functors ‘NW’ units of data parallel work</vt:lpstr>
      <vt:lpstr>Kokkos Core: Dispatch Data Parallel Functors League of Thread Teams (grid of thread blocks)</vt:lpstr>
      <vt:lpstr>Kokkos Core: Manage Memory Access Pattern Compose Parallel Dispatch ○ Array Layout</vt:lpstr>
      <vt:lpstr>Kokkos Containers</vt:lpstr>
      <vt:lpstr>Kokkos Containers: Unordered Map</vt:lpstr>
      <vt:lpstr>Unordered Map Performance Evaluation</vt:lpstr>
      <vt:lpstr>Outline</vt:lpstr>
      <vt:lpstr>MiniMD Performance Lennard Jones force model using atom neighbor list</vt:lpstr>
      <vt:lpstr>MiniMD Performance Lennard Jones (LJ) force model using atom neighbor list</vt:lpstr>
      <vt:lpstr>MiniFE CG-Solver on Sandia’s Testbeds Kokkos competitive with “native” implementations</vt:lpstr>
      <vt:lpstr>MiniFENL: Mini driver Application</vt:lpstr>
      <vt:lpstr>Scatter-Atomic-Add vs. Gather-Sum</vt:lpstr>
      <vt:lpstr>Scatter-Atomic-Add vs. Gather-Sum</vt:lpstr>
      <vt:lpstr>Performance Comparison: Element+Fill</vt:lpstr>
      <vt:lpstr>Thread Scalable CRS Graph Construction</vt:lpstr>
      <vt:lpstr>Performance: CRS Graph Construction</vt:lpstr>
      <vt:lpstr>Outline</vt:lpstr>
      <vt:lpstr>Tpetra: Foundational Layer / Library for Sparse Linear Algebra Solvers</vt:lpstr>
      <vt:lpstr>Tpetra: Foundational Layer / Library for Sparse Linear Algebra Solvers</vt:lpstr>
      <vt:lpstr>CUDA UVM Expedites Refactoring Legacy Code</vt:lpstr>
      <vt:lpstr>CG-Solve: Tpetra+Kokkos versus MiniFE+Kokkos  On dual Intel Sandybridge + K20x testbed</vt:lpstr>
      <vt:lpstr>Analysis of Tpetra slowdown on CUDA</vt:lpstr>
      <vt:lpstr>Tpetra/MiniFE/Kokkos/UVM – Epilogue</vt:lpstr>
      <vt:lpstr>LAMMPS Porting to Kokkos has begun</vt:lpstr>
      <vt:lpstr>LAMMPS Porting to Kokkos early results</vt:lpstr>
      <vt:lpstr>LAMMPS Hybrid Parallel Execution Performance</vt:lpstr>
      <vt:lpstr>Conclusion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Kokkos, a Manycore Device Performance Portability Library for C++ HPC Applications</dc:title>
  <dc:creator>H. Carter Edwards</dc:creator>
  <cp:lastModifiedBy>Mark Hoemmen</cp:lastModifiedBy>
  <cp:revision>189</cp:revision>
  <dcterms:created xsi:type="dcterms:W3CDTF">2014-02-10T23:59:57Z</dcterms:created>
  <dcterms:modified xsi:type="dcterms:W3CDTF">2014-06-30T20:32:21Z</dcterms:modified>
</cp:coreProperties>
</file>