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46" r:id="rId2"/>
    <p:sldId id="499" r:id="rId3"/>
    <p:sldId id="441" r:id="rId4"/>
    <p:sldId id="463" r:id="rId5"/>
    <p:sldId id="504" r:id="rId6"/>
    <p:sldId id="347" r:id="rId7"/>
    <p:sldId id="464" r:id="rId8"/>
    <p:sldId id="465" r:id="rId9"/>
    <p:sldId id="466" r:id="rId10"/>
    <p:sldId id="467" r:id="rId11"/>
    <p:sldId id="507" r:id="rId12"/>
    <p:sldId id="480" r:id="rId13"/>
    <p:sldId id="483" r:id="rId14"/>
    <p:sldId id="484" r:id="rId15"/>
    <p:sldId id="485" r:id="rId16"/>
    <p:sldId id="486" r:id="rId17"/>
    <p:sldId id="487" r:id="rId18"/>
    <p:sldId id="488" r:id="rId19"/>
    <p:sldId id="489" r:id="rId20"/>
    <p:sldId id="490" r:id="rId21"/>
    <p:sldId id="491" r:id="rId22"/>
    <p:sldId id="481" r:id="rId23"/>
    <p:sldId id="482" r:id="rId24"/>
    <p:sldId id="477" r:id="rId25"/>
    <p:sldId id="478" r:id="rId26"/>
    <p:sldId id="479" r:id="rId27"/>
    <p:sldId id="505" r:id="rId28"/>
    <p:sldId id="492" r:id="rId29"/>
    <p:sldId id="493" r:id="rId30"/>
    <p:sldId id="471" r:id="rId31"/>
    <p:sldId id="472" r:id="rId32"/>
    <p:sldId id="498" r:id="rId33"/>
    <p:sldId id="442" r:id="rId34"/>
    <p:sldId id="460" r:id="rId35"/>
    <p:sldId id="445" r:id="rId36"/>
    <p:sldId id="506" r:id="rId37"/>
    <p:sldId id="446" r:id="rId38"/>
    <p:sldId id="508" r:id="rId39"/>
    <p:sldId id="459" r:id="rId40"/>
    <p:sldId id="416" r:id="rId41"/>
    <p:sldId id="410" r:id="rId42"/>
    <p:sldId id="440" r:id="rId43"/>
    <p:sldId id="447" r:id="rId44"/>
    <p:sldId id="500" r:id="rId45"/>
    <p:sldId id="455" r:id="rId46"/>
    <p:sldId id="458" r:id="rId47"/>
    <p:sldId id="456" r:id="rId48"/>
    <p:sldId id="457" r:id="rId49"/>
    <p:sldId id="462" r:id="rId50"/>
    <p:sldId id="501" r:id="rId51"/>
    <p:sldId id="503" r:id="rId52"/>
    <p:sldId id="497" r:id="rId53"/>
    <p:sldId id="502" r:id="rId54"/>
    <p:sldId id="448" r:id="rId55"/>
    <p:sldId id="449" r:id="rId56"/>
    <p:sldId id="450" r:id="rId57"/>
    <p:sldId id="451" r:id="rId58"/>
    <p:sldId id="430" r:id="rId5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69" autoAdjust="0"/>
    <p:restoredTop sz="94697" autoAdjust="0"/>
  </p:normalViewPr>
  <p:slideViewPr>
    <p:cSldViewPr>
      <p:cViewPr varScale="1">
        <p:scale>
          <a:sx n="65" d="100"/>
          <a:sy n="65" d="100"/>
        </p:scale>
        <p:origin x="-1206" y="-108"/>
      </p:cViewPr>
      <p:guideLst>
        <p:guide orient="horz" pos="2160"/>
        <p:guide pos="2880"/>
      </p:guideLst>
    </p:cSldViewPr>
  </p:slideViewPr>
  <p:outlineViewPr>
    <p:cViewPr>
      <p:scale>
        <a:sx n="33" d="100"/>
        <a:sy n="33" d="100"/>
      </p:scale>
      <p:origin x="36"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255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E25570-9E08-47BE-812B-25A8F5411006}" type="datetimeFigureOut">
              <a:rPr kumimoji="1" lang="ja-JP" altLang="en-US" smtClean="0"/>
              <a:pPr/>
              <a:t>2014/7/3</a:t>
            </a:fld>
            <a:endParaRPr kumimoji="1"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0360D4-B7F3-4A37-B3EB-3482B51D8EEC}" type="slidenum">
              <a:rPr kumimoji="1" lang="ja-JP" altLang="en-US" smtClean="0"/>
              <a:pPr/>
              <a:t>‹#›</a:t>
            </a:fld>
            <a:endParaRPr kumimoji="1" lang="ja-JP" altLang="en-US"/>
          </a:p>
        </p:txBody>
      </p:sp>
    </p:spTree>
    <p:extLst>
      <p:ext uri="{BB962C8B-B14F-4D97-AF65-F5344CB8AC3E}">
        <p14:creationId xmlns:p14="http://schemas.microsoft.com/office/powerpoint/2010/main" val="3422133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CAD5-2C94-4295-A70D-B97BE3AB07D4}" type="datetimeFigureOut">
              <a:rPr kumimoji="1" lang="ja-JP" altLang="en-US" smtClean="0"/>
              <a:pPr/>
              <a:t>2014/7/3</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37A921-B470-4945-A8DF-121290C09FBB}" type="slidenum">
              <a:rPr kumimoji="1" lang="ja-JP" altLang="en-US" smtClean="0"/>
              <a:pPr/>
              <a:t>‹#›</a:t>
            </a:fld>
            <a:endParaRPr kumimoji="1" lang="ja-JP" altLang="en-US"/>
          </a:p>
        </p:txBody>
      </p:sp>
    </p:spTree>
    <p:extLst>
      <p:ext uri="{BB962C8B-B14F-4D97-AF65-F5344CB8AC3E}">
        <p14:creationId xmlns:p14="http://schemas.microsoft.com/office/powerpoint/2010/main" val="10615326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t>NICAM</a:t>
            </a:r>
            <a:r>
              <a:rPr lang="ja-JP" altLang="en-US" smtClean="0"/>
              <a:t>のシミュレーションのアニメーション。</a:t>
            </a:r>
            <a:r>
              <a:rPr lang="en-US" altLang="ja-JP" smtClean="0"/>
              <a:t>MJO</a:t>
            </a:r>
            <a:r>
              <a:rPr lang="ja-JP" altLang="en-US" smtClean="0"/>
              <a:t>がゆっくりインド洋から日付変更線まで進んでいく様子。</a:t>
            </a:r>
          </a:p>
        </p:txBody>
      </p:sp>
      <p:sp>
        <p:nvSpPr>
          <p:cNvPr id="256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3BCCCA4B-1C61-4CE7-9603-5C200CED280F}" type="slidenum">
              <a:rPr lang="ja-JP" altLang="en-US" smtClean="0"/>
              <a:pPr eaLnBrk="1" hangingPunct="1"/>
              <a:t>34</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京コンピュータのパフォーマンス。全京を使って</a:t>
            </a:r>
            <a:r>
              <a:rPr lang="en-US" altLang="ja-JP" smtClean="0"/>
              <a:t>400m</a:t>
            </a:r>
            <a:r>
              <a:rPr lang="ja-JP" altLang="en-US" smtClean="0"/>
              <a:t>メッシュ計算を実施。良好なスケーラビリティ。１０％弱の効率。</a:t>
            </a:r>
          </a:p>
        </p:txBody>
      </p:sp>
      <p:sp>
        <p:nvSpPr>
          <p:cNvPr id="266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571194DC-BF49-410C-A4A5-279625D1E529}" type="slidenum">
              <a:rPr lang="ja-JP" altLang="en-US" smtClean="0"/>
              <a:pPr eaLnBrk="1" hangingPunct="1"/>
              <a:t>39</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fld id="{003C915F-BB26-4D41-A753-6855269DC9EE}" type="slidenum">
              <a:rPr lang="en-US" altLang="ja-JP" smtClean="0"/>
              <a:pPr eaLnBrk="1" fontAlgn="base" hangingPunct="1">
                <a:spcBef>
                  <a:spcPct val="0"/>
                </a:spcBef>
                <a:spcAft>
                  <a:spcPct val="0"/>
                </a:spcAft>
              </a:pPr>
              <a:t>52</a:t>
            </a:fld>
            <a:endParaRPr lang="en-US" altLang="ja-JP"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smtClean="0"/>
              <a:t>Reference:</a:t>
            </a:r>
          </a:p>
          <a:p>
            <a:pPr eaLnBrk="1" hangingPunct="1"/>
            <a:r>
              <a:rPr lang="en-US" altLang="ja-JP" smtClean="0"/>
              <a:t>Satellite Data Simulator Unit (SDSU): A multi-sensor, multi-spectral satellite simulator package</a:t>
            </a:r>
          </a:p>
          <a:p>
            <a:pPr eaLnBrk="1" hangingPunct="1"/>
            <a:r>
              <a:rPr lang="en-US" altLang="ja-JP" smtClean="0"/>
              <a:t>Hirohiko Masunaga, Toshihisa Matsui, Wei-kuo Tao, Arthur Y. Hou, Christian D. Kummerow, Teruyuki Nakajima, Peter Bauer, William S. Olson, Miho Sekiguchi, Takashi Y. Nakajima</a:t>
            </a:r>
          </a:p>
          <a:p>
            <a:pPr eaLnBrk="1" hangingPunct="1"/>
            <a:r>
              <a:rPr lang="en-US" altLang="ja-JP" smtClean="0"/>
              <a:t>Bulletin of the American Meteorological Society</a:t>
            </a:r>
          </a:p>
          <a:p>
            <a:pPr eaLnBrk="1" hangingPunct="1"/>
            <a:r>
              <a:rPr lang="en-US" altLang="ja-JP" smtClean="0"/>
              <a:t>Volume 0, Issue 0 ( ) pp.</a:t>
            </a:r>
          </a:p>
          <a:p>
            <a:pPr eaLnBrk="1" hangingPunct="1"/>
            <a:r>
              <a:rPr lang="en-US" altLang="ja-JP" smtClean="0"/>
              <a:t>doi: 10.1175/2010BAMS2809.1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153400" cy="5334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95300" y="914400"/>
            <a:ext cx="4000500" cy="5410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914400"/>
            <a:ext cx="4000500" cy="26289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695700"/>
            <a:ext cx="4000500" cy="26289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4C9AFD2C-AA8E-44BA-9B3D-437723B0940B}" type="slidenum">
              <a:rPr lang="en-US" altLang="ja-JP"/>
              <a:pPr>
                <a:defRPr/>
              </a:pPr>
              <a:t>‹#›</a:t>
            </a:fld>
            <a:endParaRPr lang="en-US" altLang="ja-JP"/>
          </a:p>
        </p:txBody>
      </p:sp>
    </p:spTree>
    <p:extLst>
      <p:ext uri="{BB962C8B-B14F-4D97-AF65-F5344CB8AC3E}">
        <p14:creationId xmlns:p14="http://schemas.microsoft.com/office/powerpoint/2010/main" val="4264189027"/>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153400" cy="5334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95300" y="914400"/>
            <a:ext cx="4000500" cy="5410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メディア プレースホルダ 3"/>
          <p:cNvSpPr>
            <a:spLocks noGrp="1"/>
          </p:cNvSpPr>
          <p:nvPr>
            <p:ph type="media" sz="half" idx="2"/>
          </p:nvPr>
        </p:nvSpPr>
        <p:spPr>
          <a:xfrm>
            <a:off x="4648200" y="914400"/>
            <a:ext cx="4000500" cy="5410200"/>
          </a:xfrm>
        </p:spPr>
        <p:txBody>
          <a:bodyPr/>
          <a:lstStyle/>
          <a:p>
            <a:pPr lvl="0"/>
            <a:endParaRPr lang="ja-JP" alt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1AA75BEC-83BE-49C1-84C0-D4E9B2B0F4D4}" type="slidenum">
              <a:rPr lang="en-US" altLang="ja-JP"/>
              <a:pPr>
                <a:defRPr/>
              </a:pPr>
              <a:t>‹#›</a:t>
            </a:fld>
            <a:endParaRPr lang="en-US" altLang="ja-JP"/>
          </a:p>
        </p:txBody>
      </p:sp>
    </p:spTree>
    <p:extLst>
      <p:ext uri="{BB962C8B-B14F-4D97-AF65-F5344CB8AC3E}">
        <p14:creationId xmlns:p14="http://schemas.microsoft.com/office/powerpoint/2010/main" val="1606512508"/>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0"/>
            <a:ext cx="8153400" cy="5334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95300" y="914400"/>
            <a:ext cx="4000500" cy="2628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914400"/>
            <a:ext cx="4000500" cy="2628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95300" y="3695700"/>
            <a:ext cx="4000500" cy="2628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8200" y="3695700"/>
            <a:ext cx="4000500" cy="2628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a:xfrm>
            <a:off x="685800" y="6477000"/>
            <a:ext cx="1905000" cy="228600"/>
          </a:xfrm>
        </p:spPr>
        <p:txBody>
          <a:bodyPr/>
          <a:lstStyle>
            <a:lvl1pPr>
              <a:defRPr/>
            </a:lvl1pPr>
          </a:lstStyle>
          <a:p>
            <a:endParaRPr lang="en-US" altLang="ja-JP"/>
          </a:p>
        </p:txBody>
      </p:sp>
      <p:sp>
        <p:nvSpPr>
          <p:cNvPr id="8" name="フッター プレースホルダー 7"/>
          <p:cNvSpPr>
            <a:spLocks noGrp="1"/>
          </p:cNvSpPr>
          <p:nvPr>
            <p:ph type="ftr" sz="quarter" idx="11"/>
          </p:nvPr>
        </p:nvSpPr>
        <p:spPr>
          <a:xfrm>
            <a:off x="3124200" y="6477000"/>
            <a:ext cx="2895600" cy="228600"/>
          </a:xfrm>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a:xfrm>
            <a:off x="6553200" y="6477000"/>
            <a:ext cx="1905000" cy="228600"/>
          </a:xfrm>
        </p:spPr>
        <p:txBody>
          <a:bodyPr/>
          <a:lstStyle>
            <a:lvl1pPr>
              <a:defRPr/>
            </a:lvl1pPr>
          </a:lstStyle>
          <a:p>
            <a:fld id="{1E0235A8-9302-4798-9E2A-54F4C41E1904}" type="slidenum">
              <a:rPr lang="en-US" altLang="ja-JP"/>
              <a:pPr/>
              <a:t>‹#›</a:t>
            </a:fld>
            <a:endParaRPr lang="en-US" altLang="ja-JP"/>
          </a:p>
        </p:txBody>
      </p:sp>
    </p:spTree>
    <p:extLst>
      <p:ext uri="{BB962C8B-B14F-4D97-AF65-F5344CB8AC3E}">
        <p14:creationId xmlns:p14="http://schemas.microsoft.com/office/powerpoint/2010/main" val="64407035"/>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153400" cy="5334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95300" y="914400"/>
            <a:ext cx="4000500" cy="5410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914400"/>
            <a:ext cx="4000500" cy="5410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a:xfrm>
            <a:off x="685800" y="6477000"/>
            <a:ext cx="1905000" cy="22860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477000"/>
            <a:ext cx="2895600" cy="22860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477000"/>
            <a:ext cx="1905000" cy="228600"/>
          </a:xfrm>
        </p:spPr>
        <p:txBody>
          <a:bodyPr/>
          <a:lstStyle>
            <a:lvl1pPr>
              <a:defRPr/>
            </a:lvl1pPr>
          </a:lstStyle>
          <a:p>
            <a:fld id="{95514D5A-76EB-4119-9C8F-8C6EEC531718}" type="slidenum">
              <a:rPr lang="en-US" altLang="ja-JP"/>
              <a:pPr/>
              <a:t>‹#›</a:t>
            </a:fld>
            <a:endParaRPr lang="en-US" altLang="ja-JP"/>
          </a:p>
        </p:txBody>
      </p:sp>
    </p:spTree>
    <p:extLst>
      <p:ext uri="{BB962C8B-B14F-4D97-AF65-F5344CB8AC3E}">
        <p14:creationId xmlns:p14="http://schemas.microsoft.com/office/powerpoint/2010/main" val="1649528786"/>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2E424943-2707-4E61-94DF-CF7980CCA741}" type="datetimeFigureOut">
              <a:rPr kumimoji="1" lang="ja-JP" altLang="en-US" smtClean="0"/>
              <a:pPr/>
              <a:t>2014/7/3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06B4B0D5-AC50-4293-9537-950B9C6F0FD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24943-2707-4E61-94DF-CF7980CCA741}" type="datetimeFigureOut">
              <a:rPr kumimoji="1" lang="ja-JP" altLang="en-US" smtClean="0"/>
              <a:pPr/>
              <a:t>2014/7/3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B0D5-AC50-4293-9537-950B9C6F0FD0}"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icam.jp/" TargetMode="External"/><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3.bin"/><Relationship Id="rId7" Type="http://schemas.openxmlformats.org/officeDocument/2006/relationships/image" Target="../media/image34.wmf"/><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6.jpeg"/><Relationship Id="rId4" Type="http://schemas.openxmlformats.org/officeDocument/2006/relationships/image" Target="../media/image33.wmf"/><Relationship Id="rId9" Type="http://schemas.openxmlformats.org/officeDocument/2006/relationships/image" Target="../media/image35.w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38.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41.wmf"/><Relationship Id="rId5" Type="http://schemas.openxmlformats.org/officeDocument/2006/relationships/oleObject" Target="../embeddings/oleObject8.bin"/><Relationship Id="rId4" Type="http://schemas.openxmlformats.org/officeDocument/2006/relationships/image" Target="../media/image40.wmf"/></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6.w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45.wmf"/><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52.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49.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14.bin"/><Relationship Id="rId14" Type="http://schemas.openxmlformats.org/officeDocument/2006/relationships/image" Target="../media/image5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video" Target="../media/media1.mpg"/><Relationship Id="rId2" Type="http://schemas.microsoft.com/office/2007/relationships/media" Target="../media/media1.mpg"/><Relationship Id="rId1" Type="http://schemas.openxmlformats.org/officeDocument/2006/relationships/video" Target="file:///C:\Users\Masaki%20Satoh\Documents\APE\olr_1.mpg" TargetMode="Externa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oleObject" Target="../embeddings/oleObject17.bin"/></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emf"/><Relationship Id="rId4" Type="http://schemas.openxmlformats.org/officeDocument/2006/relationships/image" Target="../media/image70.emf"/></Relationships>
</file>

<file path=ppt/slides/_rels/slide34.xml.rels><?xml version="1.0" encoding="UTF-8" standalone="yes"?>
<Relationships xmlns="http://schemas.openxmlformats.org/package/2006/relationships"><Relationship Id="rId3" Type="http://schemas.openxmlformats.org/officeDocument/2006/relationships/video" Target="../media/media2.mpg"/><Relationship Id="rId7" Type="http://schemas.openxmlformats.org/officeDocument/2006/relationships/image" Target="../media/image73.png"/><Relationship Id="rId2" Type="http://schemas.microsoft.com/office/2007/relationships/media" Target="../media/media2.mpg"/><Relationship Id="rId1" Type="http://schemas.openxmlformats.org/officeDocument/2006/relationships/video" Target="file:///C:\Users\satoh\Documents\miura\MJO2006\olr_MJO_gl10.mpg" TargetMode="External"/><Relationship Id="rId6" Type="http://schemas.openxmlformats.org/officeDocument/2006/relationships/image" Target="../media/image7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77.png"/><Relationship Id="rId5" Type="http://schemas.openxmlformats.org/officeDocument/2006/relationships/oleObject" Target="../embeddings/oleObject18.bin"/><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0.gif"/><Relationship Id="rId7" Type="http://schemas.openxmlformats.org/officeDocument/2006/relationships/image" Target="../media/image84.gif"/><Relationship Id="rId2" Type="http://schemas.openxmlformats.org/officeDocument/2006/relationships/image" Target="../media/image79.gif"/><Relationship Id="rId1" Type="http://schemas.openxmlformats.org/officeDocument/2006/relationships/slideLayout" Target="../slideLayouts/slideLayout7.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s>
</file>

<file path=ppt/slides/_rels/slide4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4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hyperlink" Target="http://www.bom.gov.au/climate/mjo/graphics/rmm.74toRealtime.txt" TargetMode="External"/><Relationship Id="rId2" Type="http://schemas.openxmlformats.org/officeDocument/2006/relationships/hyperlink" Target="http://www.bom.gov.au/climate/mjo/" TargetMode="External"/><Relationship Id="rId1" Type="http://schemas.openxmlformats.org/officeDocument/2006/relationships/slideLayout" Target="../slideLayouts/slideLayout7.xml"/><Relationship Id="rId4" Type="http://schemas.openxmlformats.org/officeDocument/2006/relationships/image" Target="../media/image91.gif"/></Relationships>
</file>

<file path=ppt/slides/_rels/slide46.xml.rels><?xml version="1.0" encoding="UTF-8" standalone="yes"?>
<Relationships xmlns="http://schemas.openxmlformats.org/package/2006/relationships"><Relationship Id="rId8" Type="http://schemas.openxmlformats.org/officeDocument/2006/relationships/image" Target="../media/image98.gif"/><Relationship Id="rId13" Type="http://schemas.openxmlformats.org/officeDocument/2006/relationships/image" Target="../media/image103.gif"/><Relationship Id="rId3" Type="http://schemas.openxmlformats.org/officeDocument/2006/relationships/image" Target="../media/image93.gif"/><Relationship Id="rId7" Type="http://schemas.openxmlformats.org/officeDocument/2006/relationships/image" Target="../media/image97.gif"/><Relationship Id="rId12" Type="http://schemas.openxmlformats.org/officeDocument/2006/relationships/image" Target="../media/image102.gif"/><Relationship Id="rId2" Type="http://schemas.openxmlformats.org/officeDocument/2006/relationships/image" Target="../media/image92.gif"/><Relationship Id="rId1" Type="http://schemas.openxmlformats.org/officeDocument/2006/relationships/slideLayout" Target="../slideLayouts/slideLayout7.xml"/><Relationship Id="rId6" Type="http://schemas.openxmlformats.org/officeDocument/2006/relationships/image" Target="../media/image96.gif"/><Relationship Id="rId11" Type="http://schemas.openxmlformats.org/officeDocument/2006/relationships/image" Target="../media/image101.gif"/><Relationship Id="rId5" Type="http://schemas.openxmlformats.org/officeDocument/2006/relationships/image" Target="../media/image95.gif"/><Relationship Id="rId15" Type="http://schemas.openxmlformats.org/officeDocument/2006/relationships/image" Target="../media/image105.gif"/><Relationship Id="rId10" Type="http://schemas.openxmlformats.org/officeDocument/2006/relationships/image" Target="../media/image100.gif"/><Relationship Id="rId4" Type="http://schemas.openxmlformats.org/officeDocument/2006/relationships/image" Target="../media/image94.gif"/><Relationship Id="rId9" Type="http://schemas.openxmlformats.org/officeDocument/2006/relationships/image" Target="../media/image99.gif"/><Relationship Id="rId14" Type="http://schemas.openxmlformats.org/officeDocument/2006/relationships/image" Target="../media/image104.gif"/></Relationships>
</file>

<file path=ppt/slides/_rels/slide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C:\Users\Masaki%20Satoh\Documents\gakkai\2010GlobalHighResolutionWS\COLA\NICAM_clds_p_09.mov"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3812"/>
            <a:ext cx="9144000" cy="5143500"/>
          </a:xfrm>
          <a:prstGeom prst="rect">
            <a:avLst/>
          </a:prstGeom>
        </p:spPr>
      </p:pic>
      <p:sp>
        <p:nvSpPr>
          <p:cNvPr id="5" name="正方形/長方形 4"/>
          <p:cNvSpPr/>
          <p:nvPr/>
        </p:nvSpPr>
        <p:spPr>
          <a:xfrm>
            <a:off x="5689600" y="1093812"/>
            <a:ext cx="3454400" cy="369888"/>
          </a:xfrm>
          <a:prstGeom prst="rect">
            <a:avLst/>
          </a:prstGeom>
        </p:spPr>
        <p:txBody>
          <a:bodyPr wrap="none">
            <a:spAutoFit/>
          </a:bodyPr>
          <a:lstStyle/>
          <a:p>
            <a:pPr>
              <a:defRPr/>
            </a:pPr>
            <a:r>
              <a:rPr lang="en-US" altLang="ja-JP" dirty="0">
                <a:solidFill>
                  <a:schemeClr val="accent3">
                    <a:lumMod val="75000"/>
                  </a:schemeClr>
                </a:solidFill>
                <a:latin typeface="Arial" charset="0"/>
                <a:ea typeface="ＭＳ Ｐゴシック" charset="-128"/>
                <a:hlinkClick r:id="rId3"/>
              </a:rPr>
              <a:t>Group web page  http://nicam.jp</a:t>
            </a:r>
            <a:endParaRPr lang="ja-JP" altLang="en-US" dirty="0">
              <a:latin typeface="Arial" charset="0"/>
              <a:ea typeface="ＭＳ Ｐゴシック" charset="-128"/>
            </a:endParaRPr>
          </a:p>
        </p:txBody>
      </p:sp>
      <p:sp>
        <p:nvSpPr>
          <p:cNvPr id="9" name="タイトル 8"/>
          <p:cNvSpPr>
            <a:spLocks noGrp="1"/>
          </p:cNvSpPr>
          <p:nvPr>
            <p:ph type="title"/>
          </p:nvPr>
        </p:nvSpPr>
        <p:spPr>
          <a:xfrm>
            <a:off x="0" y="-49188"/>
            <a:ext cx="9074150" cy="1143000"/>
          </a:xfrm>
        </p:spPr>
        <p:txBody>
          <a:bodyPr>
            <a:noAutofit/>
          </a:bodyPr>
          <a:lstStyle/>
          <a:p>
            <a:r>
              <a:rPr lang="en-US" altLang="ja-JP" sz="2400" b="1" dirty="0">
                <a:solidFill>
                  <a:schemeClr val="accent2"/>
                </a:solidFill>
                <a:effectLst>
                  <a:outerShdw blurRad="38100" dist="38100" dir="2700000" algn="tl">
                    <a:srgbClr val="000000">
                      <a:alpha val="43137"/>
                    </a:srgbClr>
                  </a:outerShdw>
                </a:effectLst>
              </a:rPr>
              <a:t>A Super High-Resolution Global Atmospheric Simulation </a:t>
            </a:r>
            <a:r>
              <a:rPr lang="en-US" altLang="ja-JP" sz="2400" b="1">
                <a:solidFill>
                  <a:schemeClr val="accent2"/>
                </a:solidFill>
                <a:effectLst>
                  <a:outerShdw blurRad="38100" dist="38100" dir="2700000" algn="tl">
                    <a:srgbClr val="000000">
                      <a:alpha val="43137"/>
                    </a:srgbClr>
                  </a:outerShdw>
                </a:effectLst>
              </a:rPr>
              <a:t>by </a:t>
            </a:r>
            <a:r>
              <a:rPr lang="en-US" altLang="ja-JP" sz="2400" b="1" smtClean="0">
                <a:solidFill>
                  <a:schemeClr val="accent2"/>
                </a:solidFill>
                <a:effectLst>
                  <a:outerShdw blurRad="38100" dist="38100" dir="2700000" algn="tl">
                    <a:srgbClr val="000000">
                      <a:alpha val="43137"/>
                    </a:srgbClr>
                  </a:outerShdw>
                </a:effectLst>
              </a:rPr>
              <a:t/>
            </a:r>
            <a:br>
              <a:rPr lang="en-US" altLang="ja-JP" sz="2400" b="1" smtClean="0">
                <a:solidFill>
                  <a:schemeClr val="accent2"/>
                </a:solidFill>
                <a:effectLst>
                  <a:outerShdw blurRad="38100" dist="38100" dir="2700000" algn="tl">
                    <a:srgbClr val="000000">
                      <a:alpha val="43137"/>
                    </a:srgbClr>
                  </a:outerShdw>
                </a:effectLst>
              </a:rPr>
            </a:br>
            <a:r>
              <a:rPr lang="en-US" altLang="ja-JP" sz="2400" b="1" smtClean="0">
                <a:solidFill>
                  <a:schemeClr val="accent2"/>
                </a:solidFill>
                <a:effectLst>
                  <a:outerShdw blurRad="38100" dist="38100" dir="2700000" algn="tl">
                    <a:srgbClr val="000000">
                      <a:alpha val="43137"/>
                    </a:srgbClr>
                  </a:outerShdw>
                </a:effectLst>
              </a:rPr>
              <a:t>the </a:t>
            </a:r>
            <a:r>
              <a:rPr lang="en-US" altLang="ja-JP" sz="2400" b="1" dirty="0" err="1">
                <a:solidFill>
                  <a:schemeClr val="accent2"/>
                </a:solidFill>
                <a:effectLst>
                  <a:outerShdw blurRad="38100" dist="38100" dir="2700000" algn="tl">
                    <a:srgbClr val="000000">
                      <a:alpha val="43137"/>
                    </a:srgbClr>
                  </a:outerShdw>
                </a:effectLst>
              </a:rPr>
              <a:t>Nonhydrostatic</a:t>
            </a:r>
            <a:r>
              <a:rPr lang="en-US" altLang="ja-JP" sz="2400" b="1" dirty="0">
                <a:solidFill>
                  <a:schemeClr val="accent2"/>
                </a:solidFill>
                <a:effectLst>
                  <a:outerShdw blurRad="38100" dist="38100" dir="2700000" algn="tl">
                    <a:srgbClr val="000000">
                      <a:alpha val="43137"/>
                    </a:srgbClr>
                  </a:outerShdw>
                </a:effectLst>
              </a:rPr>
              <a:t> Icosahedral Atmospheric Model </a:t>
            </a:r>
            <a:r>
              <a:rPr lang="en-US" altLang="ja-JP" sz="2400" b="1" dirty="0" smtClean="0">
                <a:solidFill>
                  <a:schemeClr val="accent2"/>
                </a:solidFill>
                <a:effectLst>
                  <a:outerShdw blurRad="38100" dist="38100" dir="2700000" algn="tl">
                    <a:srgbClr val="000000">
                      <a:alpha val="43137"/>
                    </a:srgbClr>
                  </a:outerShdw>
                </a:effectLst>
              </a:rPr>
              <a:t>(NICAM)</a:t>
            </a:r>
            <a:br>
              <a:rPr lang="en-US" altLang="ja-JP" sz="2400" b="1" dirty="0" smtClean="0">
                <a:solidFill>
                  <a:schemeClr val="accent2"/>
                </a:solidFill>
                <a:effectLst>
                  <a:outerShdw blurRad="38100" dist="38100" dir="2700000" algn="tl">
                    <a:srgbClr val="000000">
                      <a:alpha val="43137"/>
                    </a:srgbClr>
                  </a:outerShdw>
                </a:effectLst>
              </a:rPr>
            </a:br>
            <a:r>
              <a:rPr lang="en-US" altLang="ja-JP" sz="2400" b="1" dirty="0" smtClean="0">
                <a:solidFill>
                  <a:schemeClr val="accent2"/>
                </a:solidFill>
                <a:effectLst>
                  <a:outerShdw blurRad="38100" dist="38100" dir="2700000" algn="tl">
                    <a:srgbClr val="000000">
                      <a:alpha val="43137"/>
                    </a:srgbClr>
                  </a:outerShdw>
                </a:effectLst>
              </a:rPr>
              <a:t>using </a:t>
            </a:r>
            <a:r>
              <a:rPr lang="en-US" altLang="ja-JP" sz="2400" b="1" dirty="0">
                <a:solidFill>
                  <a:schemeClr val="accent2"/>
                </a:solidFill>
                <a:effectLst>
                  <a:outerShdw blurRad="38100" dist="38100" dir="2700000" algn="tl">
                    <a:srgbClr val="000000">
                      <a:alpha val="43137"/>
                    </a:srgbClr>
                  </a:outerShdw>
                </a:effectLst>
              </a:rPr>
              <a:t>the </a:t>
            </a:r>
            <a:r>
              <a:rPr lang="en-US" altLang="ja-JP" sz="2400" b="1" dirty="0" smtClean="0">
                <a:solidFill>
                  <a:schemeClr val="accent2"/>
                </a:solidFill>
                <a:effectLst>
                  <a:outerShdw blurRad="38100" dist="38100" dir="2700000" algn="tl">
                    <a:srgbClr val="000000">
                      <a:alpha val="43137"/>
                    </a:srgbClr>
                  </a:outerShdw>
                </a:effectLst>
              </a:rPr>
              <a:t>K-computer</a:t>
            </a:r>
            <a:endParaRPr kumimoji="1" lang="ja-JP" altLang="en-US" sz="2400" b="1" dirty="0">
              <a:solidFill>
                <a:schemeClr val="accent2"/>
              </a:solidFill>
              <a:effectLst>
                <a:outerShdw blurRad="38100" dist="38100" dir="2700000" algn="tl">
                  <a:srgbClr val="000000">
                    <a:alpha val="43137"/>
                  </a:srgbClr>
                </a:outerShdw>
              </a:effectLst>
            </a:endParaRPr>
          </a:p>
        </p:txBody>
      </p:sp>
      <p:sp>
        <p:nvSpPr>
          <p:cNvPr id="7" name="サブタイトル 2"/>
          <p:cNvSpPr>
            <a:spLocks noGrp="1"/>
          </p:cNvSpPr>
          <p:nvPr>
            <p:ph type="subTitle" idx="4294967295"/>
          </p:nvPr>
        </p:nvSpPr>
        <p:spPr>
          <a:xfrm>
            <a:off x="0" y="5084763"/>
            <a:ext cx="9074150" cy="1152525"/>
          </a:xfrm>
          <a:solidFill>
            <a:schemeClr val="bg1">
              <a:lumMod val="95000"/>
              <a:alpha val="70000"/>
            </a:schemeClr>
          </a:solidFill>
        </p:spPr>
        <p:txBody>
          <a:bodyPr>
            <a:normAutofit/>
          </a:bodyPr>
          <a:lstStyle/>
          <a:p>
            <a:pPr marL="0" indent="0" algn="ctr">
              <a:buNone/>
            </a:pPr>
            <a:r>
              <a:rPr lang="en-US" altLang="ja-JP" sz="2400" b="1" dirty="0" smtClean="0">
                <a:solidFill>
                  <a:srgbClr val="C00000"/>
                </a:solidFill>
              </a:rPr>
              <a:t>Masaki Satoh</a:t>
            </a:r>
          </a:p>
          <a:p>
            <a:pPr marL="0" indent="0" algn="ctr">
              <a:buNone/>
            </a:pPr>
            <a:r>
              <a:rPr lang="ja-JP" altLang="en-US" sz="1800" b="1" dirty="0" smtClean="0">
                <a:solidFill>
                  <a:srgbClr val="C00000"/>
                </a:solidFill>
              </a:rPr>
              <a:t>（</a:t>
            </a:r>
            <a:r>
              <a:rPr lang="en-US" altLang="ja-JP" sz="1800" b="1" dirty="0" smtClean="0">
                <a:solidFill>
                  <a:srgbClr val="C00000"/>
                </a:solidFill>
              </a:rPr>
              <a:t>Atmosphere and Ocean Research Institute</a:t>
            </a:r>
            <a:r>
              <a:rPr lang="en-US" altLang="ja-JP" sz="1800" b="1" dirty="0" smtClean="0">
                <a:solidFill>
                  <a:srgbClr val="C00000"/>
                </a:solidFill>
              </a:rPr>
              <a:t>, </a:t>
            </a:r>
            <a:r>
              <a:rPr lang="en-US" altLang="ja-JP" sz="1800" b="1" dirty="0" err="1" smtClean="0">
                <a:solidFill>
                  <a:srgbClr val="C00000"/>
                </a:solidFill>
              </a:rPr>
              <a:t>UTokyo</a:t>
            </a:r>
            <a:r>
              <a:rPr lang="en-US" altLang="ja-JP" sz="1800" b="1" dirty="0" smtClean="0">
                <a:solidFill>
                  <a:srgbClr val="C00000"/>
                </a:solidFill>
              </a:rPr>
              <a:t>/JAMSTEC</a:t>
            </a:r>
            <a:r>
              <a:rPr lang="en-US" altLang="ja-JP" sz="1800" b="1" dirty="0" smtClean="0">
                <a:solidFill>
                  <a:srgbClr val="C00000"/>
                </a:solidFill>
              </a:rPr>
              <a:t>)</a:t>
            </a:r>
            <a:endParaRPr lang="ja-JP" altLang="ja-JP" sz="1800" b="1" dirty="0">
              <a:solidFill>
                <a:srgbClr val="C00000"/>
              </a:solidFill>
            </a:endParaRPr>
          </a:p>
          <a:p>
            <a:pPr marL="0" indent="0" algn="ctr">
              <a:buNone/>
            </a:pPr>
            <a:r>
              <a:rPr lang="en-US" altLang="ja-JP" sz="1800" b="1" dirty="0" smtClean="0">
                <a:solidFill>
                  <a:srgbClr val="C00000"/>
                </a:solidFill>
              </a:rPr>
              <a:t>Thanks to the NICAM group (AORI, JAMSTEC, AICS)</a:t>
            </a:r>
          </a:p>
        </p:txBody>
      </p:sp>
      <p:sp>
        <p:nvSpPr>
          <p:cNvPr id="2" name="正方形/長方形 1"/>
          <p:cNvSpPr/>
          <p:nvPr/>
        </p:nvSpPr>
        <p:spPr>
          <a:xfrm>
            <a:off x="-69850" y="6273225"/>
            <a:ext cx="9144000" cy="584775"/>
          </a:xfrm>
          <a:prstGeom prst="rect">
            <a:avLst/>
          </a:prstGeom>
        </p:spPr>
        <p:txBody>
          <a:bodyPr wrap="square">
            <a:spAutoFit/>
          </a:bodyPr>
          <a:lstStyle/>
          <a:p>
            <a:r>
              <a:rPr lang="zh-TW" altLang="en-US" sz="1600" dirty="0" smtClean="0"/>
              <a:t> </a:t>
            </a:r>
            <a:r>
              <a:rPr lang="en-US" altLang="ja-JP" sz="1600" b="1" dirty="0"/>
              <a:t>VECPAR </a:t>
            </a:r>
            <a:r>
              <a:rPr lang="en-US" altLang="ja-JP" sz="1600" b="1" dirty="0" smtClean="0"/>
              <a:t>2014, 11th </a:t>
            </a:r>
            <a:r>
              <a:rPr lang="en-US" altLang="ja-JP" sz="1600" b="1" dirty="0"/>
              <a:t>International </a:t>
            </a:r>
            <a:r>
              <a:rPr lang="en-US" altLang="ja-JP" sz="1600" b="1" dirty="0" smtClean="0"/>
              <a:t>Meeting High </a:t>
            </a:r>
            <a:r>
              <a:rPr lang="en-US" altLang="ja-JP" sz="1600" b="1" dirty="0"/>
              <a:t>Performance Computing for Computational Science</a:t>
            </a:r>
          </a:p>
          <a:p>
            <a:r>
              <a:rPr lang="en-US" altLang="ja-JP" sz="1600" b="1" dirty="0"/>
              <a:t>June 30 - July 3, 2014       University of Oregon and Hilton Conference Center       Eugene, Oregon, USA</a:t>
            </a:r>
            <a:endParaRPr lang="en-US" altLang="ja-JP" sz="1600" b="1" dirty="0">
              <a:effectLst/>
            </a:endParaRPr>
          </a:p>
        </p:txBody>
      </p:sp>
    </p:spTree>
    <p:extLst>
      <p:ext uri="{BB962C8B-B14F-4D97-AF65-F5344CB8AC3E}">
        <p14:creationId xmlns:p14="http://schemas.microsoft.com/office/powerpoint/2010/main" val="2344804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457200" y="274638"/>
            <a:ext cx="8229600" cy="777875"/>
          </a:xfrm>
        </p:spPr>
        <p:txBody>
          <a:bodyPr/>
          <a:lstStyle/>
          <a:p>
            <a:pPr eaLnBrk="1" hangingPunct="1"/>
            <a:r>
              <a:rPr lang="en-US" altLang="ja-JP" sz="3200" smtClean="0"/>
              <a:t>Number of Grid points, horizontal resolution</a:t>
            </a:r>
            <a:endParaRPr lang="ja-JP" altLang="en-US" sz="3200" smtClean="0"/>
          </a:p>
        </p:txBody>
      </p:sp>
      <p:sp>
        <p:nvSpPr>
          <p:cNvPr id="1229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graphicFrame>
        <p:nvGraphicFramePr>
          <p:cNvPr id="12292" name="オブジェクト 3"/>
          <p:cNvGraphicFramePr>
            <a:graphicFrameLocks noChangeAspect="1"/>
          </p:cNvGraphicFramePr>
          <p:nvPr/>
        </p:nvGraphicFramePr>
        <p:xfrm>
          <a:off x="6227763" y="981075"/>
          <a:ext cx="1973262" cy="1101725"/>
        </p:xfrm>
        <a:graphic>
          <a:graphicData uri="http://schemas.openxmlformats.org/presentationml/2006/ole">
            <mc:AlternateContent xmlns:mc="http://schemas.openxmlformats.org/markup-compatibility/2006">
              <mc:Choice xmlns:v="urn:schemas-microsoft-com:vml" Requires="v">
                <p:oleObj spid="_x0000_s2086" name="数式" r:id="rId3" imgW="977476" imgH="545863" progId="Equation.3">
                  <p:embed/>
                </p:oleObj>
              </mc:Choice>
              <mc:Fallback>
                <p:oleObj name="数式" r:id="rId3" imgW="977476" imgH="54586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981075"/>
                        <a:ext cx="19732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表 6"/>
          <p:cNvGraphicFramePr>
            <a:graphicFrameLocks noGrp="1"/>
          </p:cNvGraphicFramePr>
          <p:nvPr>
            <p:extLst>
              <p:ext uri="{D42A27DB-BD31-4B8C-83A1-F6EECF244321}">
                <p14:modId xmlns:p14="http://schemas.microsoft.com/office/powerpoint/2010/main" val="1153547308"/>
              </p:ext>
            </p:extLst>
          </p:nvPr>
        </p:nvGraphicFramePr>
        <p:xfrm>
          <a:off x="250825" y="2205038"/>
          <a:ext cx="8424863" cy="5029200"/>
        </p:xfrm>
        <a:graphic>
          <a:graphicData uri="http://schemas.openxmlformats.org/drawingml/2006/table">
            <a:tbl>
              <a:tblPr firstRow="1" firstCol="1" bandRow="1">
                <a:tableStyleId>{5C22544A-7EE6-4342-B048-85BDC9FD1C3A}</a:tableStyleId>
              </a:tblPr>
              <a:tblGrid>
                <a:gridCol w="1339461"/>
                <a:gridCol w="3295424"/>
                <a:gridCol w="3789978"/>
              </a:tblGrid>
              <a:tr h="410168">
                <a:tc>
                  <a:txBody>
                    <a:bodyPr/>
                    <a:lstStyle/>
                    <a:p>
                      <a:pPr indent="63500" algn="just">
                        <a:lnSpc>
                          <a:spcPct val="150000"/>
                        </a:lnSpc>
                        <a:spcAft>
                          <a:spcPts val="0"/>
                        </a:spcAft>
                      </a:pPr>
                      <a:r>
                        <a:rPr lang="en-US" sz="2000" kern="100" spc="25" dirty="0">
                          <a:effectLst/>
                        </a:rPr>
                        <a:t>g-level</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Grid Number</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Horizontal Resolution [km]</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5</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10,242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a:effectLst/>
                        </a:rPr>
                        <a:t>223.2</a:t>
                      </a:r>
                      <a:endParaRPr lang="ja-JP" sz="2000" kern="100" spc="25" dirty="0">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6</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40,962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111.6</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7</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163,842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55.80</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8</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655,362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27.90</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9</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2,621,442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13.95</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10</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10,485,762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6.974</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11</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41,943,042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3.487</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12</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167,772,162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1.744</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13</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671,088,642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a:effectLst/>
                        </a:rPr>
                        <a:t>0.872</a:t>
                      </a:r>
                      <a:endParaRPr lang="ja-JP" sz="2000" kern="100" spc="25">
                        <a:effectLst/>
                        <a:latin typeface="Century"/>
                        <a:ea typeface="ＭＳ ゴシック"/>
                        <a:cs typeface="Times New Roman"/>
                      </a:endParaRPr>
                    </a:p>
                  </a:txBody>
                  <a:tcPr marL="68579" marR="68579" marT="0" marB="0"/>
                </a:tc>
              </a:tr>
              <a:tr h="410168">
                <a:tc>
                  <a:txBody>
                    <a:bodyPr/>
                    <a:lstStyle/>
                    <a:p>
                      <a:pPr indent="63500" algn="just">
                        <a:lnSpc>
                          <a:spcPct val="150000"/>
                        </a:lnSpc>
                        <a:spcAft>
                          <a:spcPts val="0"/>
                        </a:spcAft>
                      </a:pPr>
                      <a:r>
                        <a:rPr lang="en-US" sz="2000" kern="100" spc="25">
                          <a:effectLst/>
                        </a:rPr>
                        <a:t>14</a:t>
                      </a:r>
                      <a:endParaRPr lang="ja-JP" sz="2000" kern="100" spc="25">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smtClean="0">
                          <a:effectLst/>
                        </a:rPr>
                        <a:t>2,684,354,562</a:t>
                      </a:r>
                      <a:endParaRPr lang="ja-JP" sz="2000" kern="100" spc="25" dirty="0">
                        <a:effectLst/>
                        <a:latin typeface="Century"/>
                        <a:ea typeface="ＭＳ ゴシック"/>
                        <a:cs typeface="Times New Roman"/>
                      </a:endParaRPr>
                    </a:p>
                  </a:txBody>
                  <a:tcPr marL="68579" marR="68579" marT="0" marB="0"/>
                </a:tc>
                <a:tc>
                  <a:txBody>
                    <a:bodyPr/>
                    <a:lstStyle/>
                    <a:p>
                      <a:pPr indent="63500" algn="r">
                        <a:lnSpc>
                          <a:spcPct val="150000"/>
                        </a:lnSpc>
                        <a:spcAft>
                          <a:spcPts val="0"/>
                        </a:spcAft>
                      </a:pPr>
                      <a:r>
                        <a:rPr lang="en-US" sz="2000" kern="100" spc="25" dirty="0">
                          <a:effectLst/>
                        </a:rPr>
                        <a:t>0.440</a:t>
                      </a:r>
                      <a:endParaRPr lang="ja-JP" sz="2000" kern="100" spc="25" dirty="0">
                        <a:effectLst/>
                        <a:latin typeface="Century"/>
                        <a:ea typeface="ＭＳ ゴシック"/>
                        <a:cs typeface="Times New Roman"/>
                      </a:endParaRPr>
                    </a:p>
                  </a:txBody>
                  <a:tcPr marL="68579" marR="68579" marT="0" marB="0"/>
                </a:tc>
              </a:tr>
            </a:tbl>
          </a:graphicData>
        </a:graphic>
      </p:graphicFrame>
      <p:graphicFrame>
        <p:nvGraphicFramePr>
          <p:cNvPr id="12343" name="オブジェクト 8"/>
          <p:cNvGraphicFramePr>
            <a:graphicFrameLocks noChangeAspect="1"/>
          </p:cNvGraphicFramePr>
          <p:nvPr>
            <p:extLst>
              <p:ext uri="{D42A27DB-BD31-4B8C-83A1-F6EECF244321}">
                <p14:modId xmlns:p14="http://schemas.microsoft.com/office/powerpoint/2010/main" val="2533149791"/>
              </p:ext>
            </p:extLst>
          </p:nvPr>
        </p:nvGraphicFramePr>
        <p:xfrm>
          <a:off x="885825" y="1098550"/>
          <a:ext cx="3557588" cy="722313"/>
        </p:xfrm>
        <a:graphic>
          <a:graphicData uri="http://schemas.openxmlformats.org/presentationml/2006/ole">
            <mc:AlternateContent xmlns:mc="http://schemas.openxmlformats.org/markup-compatibility/2006">
              <mc:Choice xmlns:v="urn:schemas-microsoft-com:vml" Requires="v">
                <p:oleObj spid="_x0000_s2087" name="数式" r:id="rId5" imgW="1269720" imgH="253800" progId="Equation.3">
                  <p:embed/>
                </p:oleObj>
              </mc:Choice>
              <mc:Fallback>
                <p:oleObj name="数式" r:id="rId5" imgW="1269720" imgH="253800" progId="Equation.3">
                  <p:embed/>
                  <p:pic>
                    <p:nvPicPr>
                      <p:cNvPr id="0" name=""/>
                      <p:cNvPicPr>
                        <a:picLocks noChangeAspect="1" noChangeArrowheads="1"/>
                      </p:cNvPicPr>
                      <p:nvPr/>
                    </p:nvPicPr>
                    <p:blipFill>
                      <a:blip r:embed="rId6"/>
                      <a:srcRect/>
                      <a:stretch>
                        <a:fillRect/>
                      </a:stretch>
                    </p:blipFill>
                    <p:spPr bwMode="auto">
                      <a:xfrm>
                        <a:off x="885825" y="1098550"/>
                        <a:ext cx="355758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84688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256" y="0"/>
            <a:ext cx="8229600" cy="1110754"/>
          </a:xfrm>
        </p:spPr>
        <p:txBody>
          <a:bodyPr>
            <a:noAutofit/>
          </a:bodyPr>
          <a:lstStyle/>
          <a:p>
            <a:r>
              <a:rPr kumimoji="1" lang="en-US" altLang="ja-JP" sz="3600" dirty="0" smtClean="0"/>
              <a:t>G8 call, </a:t>
            </a:r>
            <a:r>
              <a:rPr lang="en-US" altLang="ja-JP" sz="3600" dirty="0" smtClean="0"/>
              <a:t>ICOMEX, WP1, </a:t>
            </a:r>
            <a:br>
              <a:rPr lang="en-US" altLang="ja-JP" sz="3600" dirty="0" smtClean="0"/>
            </a:br>
            <a:r>
              <a:rPr lang="en-US" altLang="ja-JP" sz="3600" dirty="0" err="1" smtClean="0"/>
              <a:t>intercomparison</a:t>
            </a:r>
            <a:r>
              <a:rPr lang="en-US" altLang="ja-JP" sz="3600" dirty="0" smtClean="0"/>
              <a:t> of icosahedral grid models</a:t>
            </a:r>
            <a:endParaRPr kumimoji="1" lang="ja-JP" altLang="en-US" sz="3600" dirty="0"/>
          </a:p>
        </p:txBody>
      </p:sp>
      <p:pic>
        <p:nvPicPr>
          <p:cNvPr id="7" name="Picture 5" descr="C:\Users\Ryuji\Desktop\DYNAMIC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6951" y="1196866"/>
            <a:ext cx="2213541" cy="2059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11614" y="1196866"/>
            <a:ext cx="2059584" cy="2059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3508" y="1196866"/>
            <a:ext cx="2091090" cy="2059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55384" y="1196752"/>
            <a:ext cx="2091322" cy="2059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6926796" y="3429000"/>
            <a:ext cx="2160000" cy="2828980"/>
          </a:xfrm>
          <a:prstGeom prst="rect">
            <a:avLst/>
          </a:prstGeom>
          <a:noFill/>
        </p:spPr>
        <p:txBody>
          <a:bodyPr wrap="square" rtlCol="0">
            <a:spAutoFit/>
          </a:bodyPr>
          <a:lstStyle/>
          <a:p>
            <a:r>
              <a:rPr lang="en-US" altLang="ja-JP" sz="2000" dirty="0"/>
              <a:t>DYNAMICO</a:t>
            </a:r>
          </a:p>
          <a:p>
            <a:r>
              <a:rPr lang="en-US" altLang="ja-JP" sz="1400" dirty="0"/>
              <a:t>France</a:t>
            </a:r>
            <a:endParaRPr lang="en-US" altLang="ja-JP" sz="1400" dirty="0" smtClean="0"/>
          </a:p>
          <a:p>
            <a:r>
              <a:rPr lang="en-US" altLang="ja-JP" sz="1050" dirty="0" smtClean="0"/>
              <a:t>    </a:t>
            </a:r>
          </a:p>
          <a:p>
            <a:pPr>
              <a:lnSpc>
                <a:spcPts val="1600"/>
              </a:lnSpc>
            </a:pPr>
            <a:r>
              <a:rPr lang="en-US" altLang="ja-JP" sz="1200" b="1" dirty="0"/>
              <a:t>Main Developer</a:t>
            </a:r>
            <a:r>
              <a:rPr lang="en-US" altLang="ja-JP" sz="1200" b="1" dirty="0" smtClean="0"/>
              <a:t>: </a:t>
            </a:r>
          </a:p>
          <a:p>
            <a:pPr>
              <a:lnSpc>
                <a:spcPts val="1600"/>
              </a:lnSpc>
            </a:pPr>
            <a:r>
              <a:rPr lang="en-US" altLang="ja-JP" sz="1200" dirty="0" smtClean="0"/>
              <a:t>Thomas. </a:t>
            </a:r>
            <a:r>
              <a:rPr lang="en-US" altLang="ja-JP" sz="1200" dirty="0"/>
              <a:t>Dubos (</a:t>
            </a:r>
            <a:r>
              <a:rPr lang="en-US" altLang="ja-JP" sz="1200" dirty="0" smtClean="0"/>
              <a:t>IPSL), </a:t>
            </a:r>
            <a:r>
              <a:rPr lang="en-US" altLang="ja-JP" sz="1200" dirty="0" err="1" smtClean="0"/>
              <a:t>Yann</a:t>
            </a:r>
            <a:r>
              <a:rPr lang="en-US" altLang="ja-JP" sz="1200" dirty="0" smtClean="0"/>
              <a:t> </a:t>
            </a:r>
            <a:r>
              <a:rPr lang="en-US" altLang="ja-JP" sz="1200" dirty="0" err="1" smtClean="0"/>
              <a:t>Meurdesoif</a:t>
            </a:r>
            <a:r>
              <a:rPr lang="en-US" altLang="ja-JP" sz="1200" dirty="0" smtClean="0"/>
              <a:t> (LMD)</a:t>
            </a:r>
            <a:endParaRPr lang="en-US" altLang="ja-JP" sz="1200" dirty="0"/>
          </a:p>
          <a:p>
            <a:pPr>
              <a:lnSpc>
                <a:spcPts val="1600"/>
              </a:lnSpc>
            </a:pPr>
            <a:r>
              <a:rPr lang="en-US" altLang="ja-JP" sz="1200" b="1" dirty="0" smtClean="0"/>
              <a:t>Develop. </a:t>
            </a:r>
            <a:r>
              <a:rPr lang="en-US" altLang="ja-JP" sz="1200" b="1" dirty="0"/>
              <a:t>Time</a:t>
            </a:r>
            <a:r>
              <a:rPr lang="ja-JP" altLang="en-US" sz="1200" b="1" dirty="0" smtClean="0"/>
              <a:t>：</a:t>
            </a:r>
            <a:r>
              <a:rPr lang="en-US" altLang="ja-JP" sz="1200" dirty="0" smtClean="0"/>
              <a:t>5~6 years</a:t>
            </a:r>
          </a:p>
          <a:p>
            <a:pPr>
              <a:lnSpc>
                <a:spcPts val="1600"/>
              </a:lnSpc>
            </a:pPr>
            <a:r>
              <a:rPr lang="en-US" altLang="ja-JP" sz="1200" b="1" dirty="0"/>
              <a:t>Grid System</a:t>
            </a:r>
            <a:r>
              <a:rPr lang="en-US" altLang="ja-JP" sz="1200" b="1" dirty="0" smtClean="0"/>
              <a:t>: </a:t>
            </a:r>
          </a:p>
          <a:p>
            <a:pPr>
              <a:lnSpc>
                <a:spcPts val="1600"/>
              </a:lnSpc>
            </a:pPr>
            <a:r>
              <a:rPr lang="en-US" altLang="ja-JP" sz="1200" b="1" dirty="0" smtClean="0">
                <a:solidFill>
                  <a:schemeClr val="accent1"/>
                </a:solidFill>
              </a:rPr>
              <a:t>H: </a:t>
            </a:r>
            <a:r>
              <a:rPr lang="en-US" altLang="ja-JP" sz="1200" dirty="0" smtClean="0"/>
              <a:t>Structured </a:t>
            </a:r>
            <a:r>
              <a:rPr lang="en-US" altLang="ja-JP" sz="1200" dirty="0"/>
              <a:t>hexagonal </a:t>
            </a:r>
            <a:r>
              <a:rPr lang="en-US" altLang="ja-JP" sz="1200" dirty="0" smtClean="0"/>
              <a:t>C-grid</a:t>
            </a:r>
          </a:p>
          <a:p>
            <a:pPr>
              <a:lnSpc>
                <a:spcPts val="1600"/>
              </a:lnSpc>
            </a:pPr>
            <a:r>
              <a:rPr lang="en-US" altLang="ja-JP" sz="1200" b="1" dirty="0">
                <a:solidFill>
                  <a:schemeClr val="accent1"/>
                </a:solidFill>
              </a:rPr>
              <a:t>V: </a:t>
            </a:r>
            <a:r>
              <a:rPr lang="en-US" altLang="ja-JP" sz="1200" dirty="0"/>
              <a:t>hydrostatic pressure based terrain following </a:t>
            </a:r>
            <a:r>
              <a:rPr lang="en-US" altLang="ja-JP" sz="1200" dirty="0" smtClean="0"/>
              <a:t>(?)</a:t>
            </a:r>
          </a:p>
          <a:p>
            <a:pPr>
              <a:lnSpc>
                <a:spcPts val="1600"/>
              </a:lnSpc>
            </a:pPr>
            <a:r>
              <a:rPr lang="ja-JP" altLang="en-US" sz="1200" dirty="0" smtClean="0">
                <a:solidFill>
                  <a:srgbClr val="FF0000"/>
                </a:solidFill>
              </a:rPr>
              <a:t>＊</a:t>
            </a:r>
            <a:r>
              <a:rPr lang="en-US" altLang="ja-JP" sz="1200" dirty="0" smtClean="0">
                <a:solidFill>
                  <a:srgbClr val="FF0000"/>
                </a:solidFill>
              </a:rPr>
              <a:t>hydrostatic model</a:t>
            </a:r>
            <a:endParaRPr lang="en-US" altLang="ja-JP" sz="1200" dirty="0">
              <a:solidFill>
                <a:srgbClr val="FF0000"/>
              </a:solidFill>
            </a:endParaRPr>
          </a:p>
        </p:txBody>
      </p:sp>
      <p:sp>
        <p:nvSpPr>
          <p:cNvPr id="12" name="テキスト ボックス 11"/>
          <p:cNvSpPr txBox="1"/>
          <p:nvPr/>
        </p:nvSpPr>
        <p:spPr>
          <a:xfrm>
            <a:off x="4672704" y="3429000"/>
            <a:ext cx="2160000" cy="2828980"/>
          </a:xfrm>
          <a:prstGeom prst="rect">
            <a:avLst/>
          </a:prstGeom>
          <a:noFill/>
        </p:spPr>
        <p:txBody>
          <a:bodyPr wrap="square" rtlCol="0">
            <a:spAutoFit/>
          </a:bodyPr>
          <a:lstStyle/>
          <a:p>
            <a:r>
              <a:rPr lang="en-US" altLang="ja-JP" sz="2000" dirty="0"/>
              <a:t>MPAS</a:t>
            </a:r>
          </a:p>
          <a:p>
            <a:r>
              <a:rPr lang="en-US" altLang="ja-JP" sz="1400" dirty="0" smtClean="0"/>
              <a:t>US</a:t>
            </a:r>
          </a:p>
          <a:p>
            <a:r>
              <a:rPr lang="en-US" altLang="ja-JP" sz="1050" dirty="0" smtClean="0"/>
              <a:t>   </a:t>
            </a:r>
          </a:p>
          <a:p>
            <a:pPr>
              <a:lnSpc>
                <a:spcPts val="1600"/>
              </a:lnSpc>
            </a:pPr>
            <a:r>
              <a:rPr lang="en-US" altLang="ja-JP" sz="1200" b="1" dirty="0"/>
              <a:t>Main Developer</a:t>
            </a:r>
            <a:r>
              <a:rPr lang="en-US" altLang="ja-JP" sz="1200" b="1" dirty="0" smtClean="0"/>
              <a:t>: </a:t>
            </a:r>
          </a:p>
          <a:p>
            <a:pPr>
              <a:lnSpc>
                <a:spcPts val="1600"/>
              </a:lnSpc>
            </a:pPr>
            <a:r>
              <a:rPr lang="en-US" altLang="ja-JP" sz="1200" dirty="0" smtClean="0"/>
              <a:t>William C. </a:t>
            </a:r>
            <a:r>
              <a:rPr lang="en-US" altLang="ja-JP" sz="1200" dirty="0" err="1" smtClean="0"/>
              <a:t>Skamarock</a:t>
            </a:r>
            <a:r>
              <a:rPr lang="en-US" altLang="ja-JP" sz="1200" dirty="0" smtClean="0"/>
              <a:t>(UCAR)</a:t>
            </a:r>
            <a:endParaRPr lang="en-US" altLang="ja-JP" sz="1200" dirty="0"/>
          </a:p>
          <a:p>
            <a:pPr>
              <a:lnSpc>
                <a:spcPts val="1600"/>
              </a:lnSpc>
            </a:pPr>
            <a:r>
              <a:rPr lang="en-US" altLang="ja-JP" sz="1200" b="1" dirty="0" smtClean="0"/>
              <a:t>Develop. </a:t>
            </a:r>
            <a:r>
              <a:rPr lang="en-US" altLang="ja-JP" sz="1200" b="1" dirty="0"/>
              <a:t>Time</a:t>
            </a:r>
            <a:r>
              <a:rPr lang="ja-JP" altLang="en-US" sz="1200" b="1" dirty="0" smtClean="0"/>
              <a:t>：</a:t>
            </a:r>
            <a:r>
              <a:rPr lang="en-US" altLang="ja-JP" sz="1200" dirty="0" smtClean="0"/>
              <a:t>6~7 years</a:t>
            </a:r>
          </a:p>
          <a:p>
            <a:pPr>
              <a:lnSpc>
                <a:spcPts val="1600"/>
              </a:lnSpc>
            </a:pPr>
            <a:r>
              <a:rPr lang="en-US" altLang="ja-JP" sz="1200" b="1" dirty="0"/>
              <a:t>Grid System</a:t>
            </a:r>
            <a:r>
              <a:rPr lang="en-US" altLang="ja-JP" sz="1200" b="1" dirty="0" smtClean="0"/>
              <a:t>: </a:t>
            </a:r>
          </a:p>
          <a:p>
            <a:pPr>
              <a:lnSpc>
                <a:spcPts val="1600"/>
              </a:lnSpc>
            </a:pPr>
            <a:r>
              <a:rPr lang="en-US" altLang="ja-JP" sz="1200" b="1" dirty="0" smtClean="0">
                <a:solidFill>
                  <a:schemeClr val="accent1"/>
                </a:solidFill>
              </a:rPr>
              <a:t>H: </a:t>
            </a:r>
            <a:r>
              <a:rPr lang="en-US" altLang="ja-JP" sz="1200" dirty="0" smtClean="0"/>
              <a:t>Unstructured, Spherical </a:t>
            </a:r>
            <a:r>
              <a:rPr lang="en-US" altLang="ja-JP" sz="1200" dirty="0" err="1"/>
              <a:t>Centriodal</a:t>
            </a:r>
            <a:r>
              <a:rPr lang="en-US" altLang="ja-JP" sz="1200" dirty="0"/>
              <a:t> </a:t>
            </a:r>
            <a:r>
              <a:rPr lang="en-US" altLang="ja-JP" sz="1200" dirty="0" err="1"/>
              <a:t>Voronoi</a:t>
            </a:r>
            <a:r>
              <a:rPr lang="en-US" altLang="ja-JP" sz="1200" dirty="0"/>
              <a:t> </a:t>
            </a:r>
            <a:r>
              <a:rPr lang="en-US" altLang="ja-JP" sz="1200" dirty="0" err="1" smtClean="0"/>
              <a:t>Tesselations</a:t>
            </a:r>
            <a:r>
              <a:rPr lang="en-US" altLang="ja-JP" sz="1200" dirty="0" smtClean="0"/>
              <a:t>, C-grid</a:t>
            </a:r>
          </a:p>
          <a:p>
            <a:pPr>
              <a:lnSpc>
                <a:spcPts val="1600"/>
              </a:lnSpc>
            </a:pPr>
            <a:r>
              <a:rPr lang="en-US" altLang="ja-JP" sz="1200" b="1" dirty="0">
                <a:solidFill>
                  <a:schemeClr val="accent1"/>
                </a:solidFill>
              </a:rPr>
              <a:t>V: </a:t>
            </a:r>
            <a:r>
              <a:rPr lang="en-US" altLang="ja-JP" sz="1200" dirty="0" smtClean="0"/>
              <a:t>height based terrain following, w is vertically staggered (?)</a:t>
            </a:r>
          </a:p>
        </p:txBody>
      </p:sp>
      <p:sp>
        <p:nvSpPr>
          <p:cNvPr id="13" name="テキスト ボックス 12"/>
          <p:cNvSpPr txBox="1"/>
          <p:nvPr/>
        </p:nvSpPr>
        <p:spPr>
          <a:xfrm>
            <a:off x="2418612" y="3429000"/>
            <a:ext cx="2160000" cy="2828980"/>
          </a:xfrm>
          <a:prstGeom prst="rect">
            <a:avLst/>
          </a:prstGeom>
          <a:noFill/>
        </p:spPr>
        <p:txBody>
          <a:bodyPr wrap="square" rtlCol="0">
            <a:spAutoFit/>
          </a:bodyPr>
          <a:lstStyle/>
          <a:p>
            <a:r>
              <a:rPr lang="en-US" altLang="ja-JP" sz="2000" dirty="0"/>
              <a:t>ICON</a:t>
            </a:r>
          </a:p>
          <a:p>
            <a:r>
              <a:rPr lang="en-US" altLang="ja-JP" sz="1400" dirty="0"/>
              <a:t>Germany</a:t>
            </a:r>
            <a:endParaRPr lang="en-US" altLang="ja-JP" sz="1400" dirty="0" smtClean="0"/>
          </a:p>
          <a:p>
            <a:r>
              <a:rPr lang="en-US" altLang="ja-JP" sz="1050" dirty="0" smtClean="0"/>
              <a:t>   </a:t>
            </a:r>
          </a:p>
          <a:p>
            <a:pPr>
              <a:lnSpc>
                <a:spcPts val="1600"/>
              </a:lnSpc>
            </a:pPr>
            <a:r>
              <a:rPr lang="en-US" altLang="ja-JP" sz="1200" b="1" dirty="0"/>
              <a:t>Main Developer</a:t>
            </a:r>
            <a:r>
              <a:rPr lang="en-US" altLang="ja-JP" sz="1200" b="1" dirty="0" smtClean="0"/>
              <a:t>: </a:t>
            </a:r>
          </a:p>
          <a:p>
            <a:pPr>
              <a:lnSpc>
                <a:spcPts val="1600"/>
              </a:lnSpc>
            </a:pPr>
            <a:r>
              <a:rPr lang="en-US" altLang="ja-JP" sz="1200" dirty="0" err="1" smtClean="0"/>
              <a:t>Zängl</a:t>
            </a:r>
            <a:r>
              <a:rPr lang="en-US" altLang="ja-JP" sz="1200" dirty="0" smtClean="0"/>
              <a:t> </a:t>
            </a:r>
            <a:r>
              <a:rPr lang="en-US" altLang="ja-JP" sz="1200" dirty="0" err="1"/>
              <a:t>Günther</a:t>
            </a:r>
            <a:r>
              <a:rPr lang="en-US" altLang="ja-JP" sz="1200" dirty="0"/>
              <a:t>  (DWD</a:t>
            </a:r>
            <a:r>
              <a:rPr lang="en-US" altLang="ja-JP" sz="1200" dirty="0" smtClean="0"/>
              <a:t>), Marco </a:t>
            </a:r>
            <a:r>
              <a:rPr lang="en-US" altLang="ja-JP" sz="1200" dirty="0" err="1"/>
              <a:t>Giorgetta</a:t>
            </a:r>
            <a:r>
              <a:rPr lang="en-US" altLang="ja-JP" sz="1200" dirty="0"/>
              <a:t> (MPI-M)</a:t>
            </a:r>
          </a:p>
          <a:p>
            <a:pPr>
              <a:lnSpc>
                <a:spcPts val="1600"/>
              </a:lnSpc>
            </a:pPr>
            <a:r>
              <a:rPr lang="en-US" altLang="ja-JP" sz="1200" b="1" dirty="0" smtClean="0"/>
              <a:t>Develop. </a:t>
            </a:r>
            <a:r>
              <a:rPr lang="en-US" altLang="ja-JP" sz="1200" b="1" dirty="0"/>
              <a:t>Time</a:t>
            </a:r>
            <a:r>
              <a:rPr lang="ja-JP" altLang="en-US" sz="1200" b="1" dirty="0" smtClean="0"/>
              <a:t>：</a:t>
            </a:r>
            <a:r>
              <a:rPr lang="en-US" altLang="ja-JP" sz="1200" dirty="0"/>
              <a:t>over 10 </a:t>
            </a:r>
            <a:r>
              <a:rPr lang="en-US" altLang="ja-JP" sz="1200" dirty="0" err="1" smtClean="0"/>
              <a:t>yrs</a:t>
            </a:r>
            <a:endParaRPr lang="en-US" altLang="ja-JP" sz="1200" dirty="0"/>
          </a:p>
          <a:p>
            <a:pPr>
              <a:lnSpc>
                <a:spcPts val="1600"/>
              </a:lnSpc>
            </a:pPr>
            <a:r>
              <a:rPr lang="en-US" altLang="ja-JP" sz="1200" b="1" dirty="0"/>
              <a:t>Grid </a:t>
            </a:r>
            <a:r>
              <a:rPr lang="en-US" altLang="ja-JP" sz="1200" b="1" dirty="0" smtClean="0"/>
              <a:t>System:</a:t>
            </a:r>
          </a:p>
          <a:p>
            <a:pPr>
              <a:lnSpc>
                <a:spcPts val="1600"/>
              </a:lnSpc>
            </a:pPr>
            <a:r>
              <a:rPr lang="en-US" altLang="ja-JP" sz="1200" b="1" dirty="0">
                <a:solidFill>
                  <a:schemeClr val="accent1"/>
                </a:solidFill>
              </a:rPr>
              <a:t>H: </a:t>
            </a:r>
            <a:r>
              <a:rPr lang="en-US" altLang="ja-JP" sz="1200" dirty="0" smtClean="0"/>
              <a:t>Unstructured </a:t>
            </a:r>
            <a:r>
              <a:rPr lang="en-US" altLang="ja-JP" sz="1200" dirty="0"/>
              <a:t>triangular </a:t>
            </a:r>
            <a:r>
              <a:rPr lang="en-US" altLang="ja-JP" sz="1200" dirty="0" smtClean="0"/>
              <a:t>C-grid</a:t>
            </a:r>
          </a:p>
          <a:p>
            <a:pPr>
              <a:lnSpc>
                <a:spcPts val="1600"/>
              </a:lnSpc>
            </a:pPr>
            <a:r>
              <a:rPr lang="en-US" altLang="ja-JP" sz="1200" b="1" dirty="0">
                <a:solidFill>
                  <a:schemeClr val="accent1"/>
                </a:solidFill>
              </a:rPr>
              <a:t>V: </a:t>
            </a:r>
            <a:r>
              <a:rPr lang="en-US" altLang="ja-JP" sz="1200" dirty="0"/>
              <a:t>h</a:t>
            </a:r>
            <a:r>
              <a:rPr lang="en-US" altLang="ja-JP" sz="1200" dirty="0" smtClean="0"/>
              <a:t>ydrostatic </a:t>
            </a:r>
            <a:r>
              <a:rPr lang="en-US" altLang="ja-JP" sz="1200" dirty="0"/>
              <a:t>p</a:t>
            </a:r>
            <a:r>
              <a:rPr lang="en-US" altLang="ja-JP" sz="1200" dirty="0" smtClean="0"/>
              <a:t>ressure </a:t>
            </a:r>
            <a:r>
              <a:rPr lang="en-US" altLang="ja-JP" sz="1200" dirty="0"/>
              <a:t>b</a:t>
            </a:r>
            <a:r>
              <a:rPr lang="en-US" altLang="ja-JP" sz="1200" dirty="0" smtClean="0"/>
              <a:t>ased terrain following with Lorenz grid (?)</a:t>
            </a:r>
            <a:endParaRPr lang="en-US" altLang="ja-JP" sz="1200" dirty="0"/>
          </a:p>
        </p:txBody>
      </p:sp>
      <p:sp>
        <p:nvSpPr>
          <p:cNvPr id="14" name="テキスト ボックス 13"/>
          <p:cNvSpPr txBox="1"/>
          <p:nvPr/>
        </p:nvSpPr>
        <p:spPr>
          <a:xfrm>
            <a:off x="164520" y="3429000"/>
            <a:ext cx="2160000" cy="2623795"/>
          </a:xfrm>
          <a:prstGeom prst="rect">
            <a:avLst/>
          </a:prstGeom>
          <a:noFill/>
        </p:spPr>
        <p:txBody>
          <a:bodyPr wrap="square" rtlCol="0">
            <a:spAutoFit/>
          </a:bodyPr>
          <a:lstStyle/>
          <a:p>
            <a:r>
              <a:rPr lang="en-US" altLang="ja-JP" sz="2000" dirty="0"/>
              <a:t>NICAM</a:t>
            </a:r>
          </a:p>
          <a:p>
            <a:r>
              <a:rPr lang="en-US" altLang="ja-JP" sz="1400" dirty="0"/>
              <a:t>Japan</a:t>
            </a:r>
            <a:endParaRPr lang="en-US" altLang="ja-JP" sz="1400" dirty="0" smtClean="0"/>
          </a:p>
          <a:p>
            <a:r>
              <a:rPr lang="en-US" altLang="ja-JP" sz="1050" dirty="0" smtClean="0"/>
              <a:t>   </a:t>
            </a:r>
          </a:p>
          <a:p>
            <a:pPr>
              <a:lnSpc>
                <a:spcPts val="1600"/>
              </a:lnSpc>
            </a:pPr>
            <a:r>
              <a:rPr lang="en-US" altLang="ja-JP" sz="1200" b="1" dirty="0"/>
              <a:t>Main Developer</a:t>
            </a:r>
            <a:r>
              <a:rPr lang="en-US" altLang="ja-JP" sz="1200" dirty="0" smtClean="0"/>
              <a:t>: </a:t>
            </a:r>
          </a:p>
          <a:p>
            <a:pPr>
              <a:lnSpc>
                <a:spcPts val="1600"/>
              </a:lnSpc>
            </a:pPr>
            <a:r>
              <a:rPr lang="en-US" altLang="ja-JP" sz="1200" dirty="0" smtClean="0"/>
              <a:t>Hirofumi </a:t>
            </a:r>
            <a:r>
              <a:rPr lang="en-US" altLang="ja-JP" sz="1200" dirty="0"/>
              <a:t>Tomita </a:t>
            </a:r>
            <a:r>
              <a:rPr lang="en-US" altLang="ja-JP" sz="1200" dirty="0" smtClean="0"/>
              <a:t>(AICS),</a:t>
            </a:r>
            <a:r>
              <a:rPr lang="ja-JP" altLang="en-US" sz="1200" dirty="0"/>
              <a:t> </a:t>
            </a:r>
            <a:r>
              <a:rPr lang="en-US" altLang="ja-JP" sz="1200" dirty="0" smtClean="0"/>
              <a:t>Masaki </a:t>
            </a:r>
            <a:r>
              <a:rPr lang="en-US" altLang="ja-JP" sz="1200" dirty="0"/>
              <a:t>Satoh(</a:t>
            </a:r>
            <a:r>
              <a:rPr lang="en-US" altLang="ja-JP" sz="1200" dirty="0" err="1"/>
              <a:t>U.Tokyo</a:t>
            </a:r>
            <a:r>
              <a:rPr lang="en-US" altLang="ja-JP" sz="1200" dirty="0"/>
              <a:t>)</a:t>
            </a:r>
          </a:p>
          <a:p>
            <a:pPr>
              <a:lnSpc>
                <a:spcPts val="1600"/>
              </a:lnSpc>
            </a:pPr>
            <a:r>
              <a:rPr lang="en-US" altLang="ja-JP" sz="1200" b="1" dirty="0" smtClean="0"/>
              <a:t>Develop. Time</a:t>
            </a:r>
            <a:r>
              <a:rPr lang="ja-JP" altLang="en-US" sz="1200" b="1" dirty="0" smtClean="0"/>
              <a:t>：</a:t>
            </a:r>
            <a:r>
              <a:rPr lang="en-US" altLang="ja-JP" sz="1200" dirty="0"/>
              <a:t>over 10 </a:t>
            </a:r>
            <a:r>
              <a:rPr lang="en-US" altLang="ja-JP" sz="1200" dirty="0" err="1"/>
              <a:t>y</a:t>
            </a:r>
            <a:r>
              <a:rPr lang="en-US" altLang="ja-JP" sz="1200" dirty="0" err="1" smtClean="0"/>
              <a:t>rs</a:t>
            </a:r>
            <a:endParaRPr lang="en-US" altLang="ja-JP" sz="1200" dirty="0" smtClean="0"/>
          </a:p>
          <a:p>
            <a:pPr>
              <a:lnSpc>
                <a:spcPts val="1600"/>
              </a:lnSpc>
            </a:pPr>
            <a:r>
              <a:rPr lang="en-US" altLang="ja-JP" sz="1200" b="1" dirty="0"/>
              <a:t>Grid System</a:t>
            </a:r>
            <a:r>
              <a:rPr lang="en-US" altLang="ja-JP" sz="1200" b="1" dirty="0" smtClean="0"/>
              <a:t>: </a:t>
            </a:r>
          </a:p>
          <a:p>
            <a:pPr>
              <a:lnSpc>
                <a:spcPts val="1600"/>
              </a:lnSpc>
            </a:pPr>
            <a:r>
              <a:rPr lang="en-US" altLang="ja-JP" sz="1200" b="1" dirty="0" smtClean="0">
                <a:solidFill>
                  <a:schemeClr val="accent1"/>
                </a:solidFill>
              </a:rPr>
              <a:t>H: </a:t>
            </a:r>
            <a:r>
              <a:rPr lang="en-US" altLang="ja-JP" sz="1200" dirty="0" smtClean="0"/>
              <a:t>Structured A-grid</a:t>
            </a:r>
          </a:p>
          <a:p>
            <a:pPr>
              <a:lnSpc>
                <a:spcPts val="1600"/>
              </a:lnSpc>
            </a:pPr>
            <a:r>
              <a:rPr lang="en-US" altLang="ja-JP" sz="1200" b="1" dirty="0">
                <a:solidFill>
                  <a:schemeClr val="accent1"/>
                </a:solidFill>
              </a:rPr>
              <a:t>V: </a:t>
            </a:r>
            <a:r>
              <a:rPr lang="en-US" altLang="ja-JP" sz="1200" dirty="0" smtClean="0"/>
              <a:t>height base terrain following (z*) with Lorenz grid</a:t>
            </a:r>
            <a:endParaRPr lang="en-US" altLang="ja-JP" sz="1200" dirty="0"/>
          </a:p>
        </p:txBody>
      </p:sp>
      <p:cxnSp>
        <p:nvCxnSpPr>
          <p:cNvPr id="19" name="直線コネクタ 18"/>
          <p:cNvCxnSpPr/>
          <p:nvPr/>
        </p:nvCxnSpPr>
        <p:spPr>
          <a:xfrm>
            <a:off x="251520" y="4063651"/>
            <a:ext cx="1980000" cy="0"/>
          </a:xfrm>
          <a:prstGeom prst="line">
            <a:avLst/>
          </a:prstGeom>
        </p:spPr>
        <p:style>
          <a:lnRef idx="1">
            <a:schemeClr val="dk1"/>
          </a:lnRef>
          <a:fillRef idx="0">
            <a:schemeClr val="dk1"/>
          </a:fillRef>
          <a:effectRef idx="0">
            <a:schemeClr val="dk1"/>
          </a:effectRef>
          <a:fontRef idx="minor">
            <a:schemeClr val="tx1"/>
          </a:fontRef>
        </p:style>
      </p:cxnSp>
      <p:sp>
        <p:nvSpPr>
          <p:cNvPr id="24" name="スライド番号プレースホルダー 23"/>
          <p:cNvSpPr>
            <a:spLocks noGrp="1"/>
          </p:cNvSpPr>
          <p:nvPr>
            <p:ph type="sldNum" sz="quarter" idx="12"/>
          </p:nvPr>
        </p:nvSpPr>
        <p:spPr>
          <a:xfrm>
            <a:off x="6553200" y="6520259"/>
            <a:ext cx="2133600" cy="365125"/>
          </a:xfrm>
        </p:spPr>
        <p:txBody>
          <a:bodyPr/>
          <a:lstStyle/>
          <a:p>
            <a:fld id="{516EEA4E-3EE4-4222-AD15-05EA6C94F5E1}" type="slidenum">
              <a:rPr kumimoji="1" lang="ja-JP" altLang="en-US" smtClean="0">
                <a:solidFill>
                  <a:schemeClr val="tx1"/>
                </a:solidFill>
              </a:rPr>
              <a:t>11</a:t>
            </a:fld>
            <a:endParaRPr kumimoji="1" lang="ja-JP" altLang="en-US" dirty="0">
              <a:solidFill>
                <a:schemeClr val="tx1"/>
              </a:solidFill>
            </a:endParaRPr>
          </a:p>
        </p:txBody>
      </p:sp>
      <p:cxnSp>
        <p:nvCxnSpPr>
          <p:cNvPr id="26" name="直線コネクタ 25"/>
          <p:cNvCxnSpPr/>
          <p:nvPr/>
        </p:nvCxnSpPr>
        <p:spPr>
          <a:xfrm>
            <a:off x="2511045" y="4063651"/>
            <a:ext cx="1980000" cy="0"/>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p:cNvCxnSpPr/>
          <p:nvPr/>
        </p:nvCxnSpPr>
        <p:spPr>
          <a:xfrm>
            <a:off x="4788024" y="4063651"/>
            <a:ext cx="1980000" cy="0"/>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p:cNvCxnSpPr/>
          <p:nvPr/>
        </p:nvCxnSpPr>
        <p:spPr>
          <a:xfrm>
            <a:off x="7016796" y="4063651"/>
            <a:ext cx="1980000" cy="0"/>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251520" y="6233168"/>
            <a:ext cx="6353021" cy="502702"/>
          </a:xfrm>
          <a:prstGeom prst="rect">
            <a:avLst/>
          </a:prstGeom>
          <a:noFill/>
        </p:spPr>
        <p:txBody>
          <a:bodyPr wrap="none" rtlCol="0">
            <a:spAutoFit/>
          </a:bodyPr>
          <a:lstStyle/>
          <a:p>
            <a:pPr>
              <a:lnSpc>
                <a:spcPts val="1600"/>
              </a:lnSpc>
            </a:pPr>
            <a:r>
              <a:rPr lang="ja-JP" altLang="en-US" sz="1400" dirty="0">
                <a:solidFill>
                  <a:srgbClr val="FF0000"/>
                </a:solidFill>
              </a:rPr>
              <a:t>＊</a:t>
            </a:r>
            <a:r>
              <a:rPr lang="en-US" altLang="ja-JP" sz="1400" dirty="0">
                <a:solidFill>
                  <a:srgbClr val="FF0000"/>
                </a:solidFill>
              </a:rPr>
              <a:t>MPAS contributed for ICOMEX through Prof. John </a:t>
            </a:r>
            <a:r>
              <a:rPr lang="en-US" altLang="ja-JP" sz="1400" dirty="0" err="1">
                <a:solidFill>
                  <a:srgbClr val="FF0000"/>
                </a:solidFill>
              </a:rPr>
              <a:t>Thuburn</a:t>
            </a:r>
            <a:r>
              <a:rPr lang="en-US" altLang="ja-JP" sz="1400" dirty="0">
                <a:solidFill>
                  <a:srgbClr val="FF0000"/>
                </a:solidFill>
              </a:rPr>
              <a:t>. Operation was </a:t>
            </a:r>
          </a:p>
          <a:p>
            <a:pPr>
              <a:lnSpc>
                <a:spcPts val="1600"/>
              </a:lnSpc>
            </a:pPr>
            <a:r>
              <a:rPr lang="en-US" altLang="ja-JP" sz="1400" dirty="0">
                <a:solidFill>
                  <a:srgbClr val="FF0000"/>
                </a:solidFill>
              </a:rPr>
              <a:t>technically supported by Dr. Michel </a:t>
            </a:r>
            <a:r>
              <a:rPr lang="en-US" altLang="ja-JP" sz="1400" dirty="0" err="1" smtClean="0">
                <a:solidFill>
                  <a:srgbClr val="FF0000"/>
                </a:solidFill>
              </a:rPr>
              <a:t>Duda</a:t>
            </a:r>
            <a:r>
              <a:rPr lang="en-US" altLang="ja-JP" sz="1400" dirty="0" smtClean="0">
                <a:solidFill>
                  <a:srgbClr val="FF0000"/>
                </a:solidFill>
              </a:rPr>
              <a:t> (UCAR).</a:t>
            </a:r>
            <a:endParaRPr lang="en-US" altLang="ja-JP" sz="1400" dirty="0">
              <a:solidFill>
                <a:srgbClr val="FF0000"/>
              </a:solidFill>
            </a:endParaRPr>
          </a:p>
        </p:txBody>
      </p:sp>
    </p:spTree>
    <p:extLst>
      <p:ext uri="{BB962C8B-B14F-4D97-AF65-F5344CB8AC3E}">
        <p14:creationId xmlns:p14="http://schemas.microsoft.com/office/powerpoint/2010/main" val="2178216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0"/>
            <a:ext cx="8229600" cy="692150"/>
          </a:xfrm>
        </p:spPr>
        <p:txBody>
          <a:bodyPr/>
          <a:lstStyle/>
          <a:p>
            <a:r>
              <a:rPr lang="en-US" altLang="ja-JP" sz="3200" smtClean="0"/>
              <a:t>Nonhydrostatic Icosahedarl Atmospheric Model</a:t>
            </a:r>
          </a:p>
        </p:txBody>
      </p:sp>
      <p:sp>
        <p:nvSpPr>
          <p:cNvPr id="13315" name="コンテンツ プレースホルダ 4"/>
          <p:cNvSpPr>
            <a:spLocks noGrp="1"/>
          </p:cNvSpPr>
          <p:nvPr>
            <p:ph sz="half" idx="1"/>
          </p:nvPr>
        </p:nvSpPr>
        <p:spPr>
          <a:xfrm>
            <a:off x="285750" y="549275"/>
            <a:ext cx="8858250" cy="5643563"/>
          </a:xfrm>
        </p:spPr>
        <p:txBody>
          <a:bodyPr/>
          <a:lstStyle/>
          <a:p>
            <a:r>
              <a:rPr lang="en-US" altLang="ja-JP" sz="3200" smtClean="0"/>
              <a:t>Icosahedral grid with spring dynamics smoothing</a:t>
            </a:r>
          </a:p>
          <a:p>
            <a:pPr lvl="2">
              <a:buFontTx/>
              <a:buNone/>
            </a:pPr>
            <a:r>
              <a:rPr lang="en-US" altLang="ja-JP" sz="2400" smtClean="0"/>
              <a:t>Tomita et al.(2001, </a:t>
            </a:r>
            <a:r>
              <a:rPr lang="en-US" altLang="ja-JP" sz="2400" i="1" smtClean="0"/>
              <a:t>J. Comp. Phys.</a:t>
            </a:r>
            <a:r>
              <a:rPr lang="en-US" altLang="ja-JP" sz="2400" smtClean="0"/>
              <a:t>)</a:t>
            </a:r>
          </a:p>
          <a:p>
            <a:pPr lvl="2">
              <a:buFontTx/>
              <a:buNone/>
            </a:pPr>
            <a:r>
              <a:rPr lang="en-US" altLang="ja-JP" sz="2400" smtClean="0"/>
              <a:t>Tomita et al.(2002, </a:t>
            </a:r>
            <a:r>
              <a:rPr lang="en-US" altLang="ja-JP" sz="2400" i="1" smtClean="0"/>
              <a:t>J. Comp. Phys.</a:t>
            </a:r>
            <a:r>
              <a:rPr lang="en-US" altLang="ja-JP" sz="2400" smtClean="0"/>
              <a:t>)</a:t>
            </a:r>
          </a:p>
          <a:p>
            <a:r>
              <a:rPr lang="en-US" altLang="ja-JP" sz="3200" smtClean="0"/>
              <a:t>Flux-form conservative nonhydrostatic scheme</a:t>
            </a:r>
          </a:p>
          <a:p>
            <a:pPr lvl="1"/>
            <a:r>
              <a:rPr lang="en-US" altLang="ja-JP" sz="2800" smtClean="0"/>
              <a:t>Split-explicit time integration</a:t>
            </a:r>
          </a:p>
          <a:p>
            <a:pPr lvl="1"/>
            <a:r>
              <a:rPr lang="en-US" altLang="ja-JP" sz="2800" smtClean="0"/>
              <a:t>mass and total energy &amp; momentum conserving</a:t>
            </a:r>
          </a:p>
          <a:p>
            <a:pPr lvl="2">
              <a:buFontTx/>
              <a:buNone/>
            </a:pPr>
            <a:r>
              <a:rPr lang="en-US" altLang="ja-JP" sz="2400" smtClean="0"/>
              <a:t>Satoh (2002, </a:t>
            </a:r>
            <a:r>
              <a:rPr lang="en-US" altLang="ja-JP" sz="2400" i="1" smtClean="0"/>
              <a:t>Mon. Wea. Rev.</a:t>
            </a:r>
            <a:r>
              <a:rPr lang="en-US" altLang="ja-JP" sz="2400" smtClean="0"/>
              <a:t>)</a:t>
            </a:r>
          </a:p>
          <a:p>
            <a:pPr lvl="2">
              <a:buFontTx/>
              <a:buNone/>
            </a:pPr>
            <a:r>
              <a:rPr lang="en-US" altLang="ja-JP" sz="2400" smtClean="0"/>
              <a:t>Satoh (2003, </a:t>
            </a:r>
            <a:r>
              <a:rPr lang="en-US" altLang="ja-JP" sz="2400" i="1" smtClean="0"/>
              <a:t>Mon. Wea. Rev.</a:t>
            </a:r>
            <a:r>
              <a:rPr lang="en-US" altLang="ja-JP" sz="2400" smtClean="0"/>
              <a:t>)</a:t>
            </a:r>
          </a:p>
          <a:p>
            <a:pPr lvl="1">
              <a:buFontTx/>
              <a:buNone/>
            </a:pPr>
            <a:endParaRPr lang="en-US" altLang="ja-JP" smtClean="0"/>
          </a:p>
          <a:p>
            <a:endParaRPr lang="ja-JP" altLang="en-US" smtClean="0"/>
          </a:p>
          <a:p>
            <a:endParaRPr lang="ja-JP" altLang="en-US" smtClean="0"/>
          </a:p>
        </p:txBody>
      </p:sp>
      <p:pic>
        <p:nvPicPr>
          <p:cNvPr id="13316" name="Picture 4" descr="cv-sp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4581525"/>
            <a:ext cx="22272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area-gc1-l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461486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area-spdef-l5-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350" y="4581525"/>
            <a:ext cx="1930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21"/>
          <p:cNvSpPr txBox="1">
            <a:spLocks noChangeArrowheads="1"/>
          </p:cNvSpPr>
          <p:nvPr/>
        </p:nvSpPr>
        <p:spPr bwMode="auto">
          <a:xfrm>
            <a:off x="4067175" y="6515100"/>
            <a:ext cx="480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Area distribution of cell: before and after</a:t>
            </a:r>
          </a:p>
        </p:txBody>
      </p:sp>
    </p:spTree>
    <p:extLst>
      <p:ext uri="{BB962C8B-B14F-4D97-AF65-F5344CB8AC3E}">
        <p14:creationId xmlns:p14="http://schemas.microsoft.com/office/powerpoint/2010/main" val="169978150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9" name="Rectangle 5"/>
          <p:cNvSpPr>
            <a:spLocks noGrp="1" noChangeArrowheads="1"/>
          </p:cNvSpPr>
          <p:nvPr>
            <p:ph type="title"/>
          </p:nvPr>
        </p:nvSpPr>
        <p:spPr>
          <a:xfrm>
            <a:off x="467544" y="0"/>
            <a:ext cx="8229600" cy="836712"/>
          </a:xfrm>
        </p:spPr>
        <p:txBody>
          <a:bodyPr/>
          <a:lstStyle/>
          <a:p>
            <a:r>
              <a:rPr lang="en-US" altLang="ja-JP" dirty="0"/>
              <a:t>Grid arrangement</a:t>
            </a:r>
          </a:p>
        </p:txBody>
      </p:sp>
      <p:pic>
        <p:nvPicPr>
          <p:cNvPr id="180228" name="Picture 4" descr="gl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4450" y="908050"/>
            <a:ext cx="4456113" cy="4456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3" name="Rectangle 9"/>
          <p:cNvSpPr>
            <a:spLocks noChangeArrowheads="1"/>
          </p:cNvSpPr>
          <p:nvPr/>
        </p:nvSpPr>
        <p:spPr bwMode="auto">
          <a:xfrm>
            <a:off x="4391025" y="620713"/>
            <a:ext cx="4752975"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spcBef>
                <a:spcPct val="20000"/>
              </a:spcBef>
              <a:buFont typeface="Wingdings" pitchFamily="2" charset="2"/>
              <a:buChar char="n"/>
              <a:defRPr kumimoji="1" sz="2000" b="1" u="sng">
                <a:solidFill>
                  <a:srgbClr val="0033CC"/>
                </a:solidFill>
                <a:latin typeface="Arial" pitchFamily="34" charset="0"/>
                <a:ea typeface="ＭＳ Ｐゴシック" pitchFamily="50" charset="-128"/>
              </a:defRPr>
            </a:lvl1pPr>
            <a:lvl2pPr marL="800100" indent="-342900">
              <a:spcBef>
                <a:spcPct val="20000"/>
              </a:spcBef>
              <a:buFont typeface="Wingdings" pitchFamily="2" charset="2"/>
              <a:buChar char="n"/>
              <a:defRPr kumimoji="1" b="1" u="sng">
                <a:solidFill>
                  <a:srgbClr val="FF0000"/>
                </a:solidFill>
                <a:latin typeface="Arial" pitchFamily="34" charset="0"/>
                <a:ea typeface="ＭＳ Ｐゴシック" pitchFamily="50" charset="-128"/>
              </a:defRPr>
            </a:lvl2pPr>
            <a:lvl3pPr marL="1257300" indent="-342900">
              <a:spcBef>
                <a:spcPct val="20000"/>
              </a:spcBef>
              <a:buChar char="•"/>
              <a:defRPr kumimoji="1" sz="1600" b="1">
                <a:solidFill>
                  <a:schemeClr val="tx1"/>
                </a:solidFill>
                <a:latin typeface="Arial" pitchFamily="34" charset="0"/>
                <a:ea typeface="ＭＳ Ｐゴシック" pitchFamily="50" charset="-128"/>
              </a:defRPr>
            </a:lvl3pPr>
            <a:lvl4pPr marL="1676400" indent="-304800">
              <a:spcBef>
                <a:spcPct val="20000"/>
              </a:spcBef>
              <a:buChar char="–"/>
              <a:defRPr kumimoji="1" sz="1400" b="1">
                <a:solidFill>
                  <a:schemeClr val="tx1"/>
                </a:solidFill>
                <a:latin typeface="Arial" pitchFamily="34" charset="0"/>
                <a:ea typeface="ＭＳ Ｐゴシック" pitchFamily="50" charset="-128"/>
              </a:defRPr>
            </a:lvl4pPr>
            <a:lvl5pPr marL="2133600" indent="-304800">
              <a:spcBef>
                <a:spcPct val="20000"/>
              </a:spcBef>
              <a:buChar char="»"/>
              <a:defRPr kumimoji="1" sz="1400" b="1">
                <a:solidFill>
                  <a:schemeClr val="tx1"/>
                </a:solidFill>
                <a:latin typeface="Arial" pitchFamily="34" charset="0"/>
                <a:ea typeface="ＭＳ Ｐゴシック" pitchFamily="50" charset="-128"/>
              </a:defRPr>
            </a:lvl5pPr>
            <a:lvl6pPr marL="25908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6pPr>
            <a:lvl7pPr marL="30480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7pPr>
            <a:lvl8pPr marL="35052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8pPr>
            <a:lvl9pPr marL="39624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9pPr>
          </a:lstStyle>
          <a:p>
            <a:pPr>
              <a:buFont typeface="Wingdings" pitchFamily="2" charset="2"/>
              <a:buNone/>
            </a:pPr>
            <a:endParaRPr lang="en-US" altLang="ja-JP" dirty="0"/>
          </a:p>
          <a:p>
            <a:r>
              <a:rPr lang="en-US" altLang="ja-JP" dirty="0"/>
              <a:t>Arakawa A-grid type </a:t>
            </a:r>
          </a:p>
          <a:p>
            <a:pPr lvl="1"/>
            <a:r>
              <a:rPr lang="en-US" altLang="ja-JP" sz="1800" dirty="0"/>
              <a:t>Velocity, mass</a:t>
            </a:r>
            <a:r>
              <a:rPr lang="en-US" altLang="ja-JP" sz="1800" u="none" dirty="0">
                <a:solidFill>
                  <a:srgbClr val="000000"/>
                </a:solidFill>
              </a:rPr>
              <a:t> </a:t>
            </a:r>
          </a:p>
          <a:p>
            <a:pPr lvl="2"/>
            <a:r>
              <a:rPr lang="en-US" altLang="ja-JP" dirty="0">
                <a:solidFill>
                  <a:srgbClr val="000000"/>
                </a:solidFill>
              </a:rPr>
              <a:t> triangular vertices</a:t>
            </a:r>
          </a:p>
          <a:p>
            <a:pPr lvl="1"/>
            <a:r>
              <a:rPr lang="en-US" altLang="ja-JP" sz="1800" dirty="0"/>
              <a:t>Control volume</a:t>
            </a:r>
          </a:p>
          <a:p>
            <a:pPr lvl="2"/>
            <a:r>
              <a:rPr lang="en-US" altLang="ja-JP" dirty="0"/>
              <a:t>Connection of center of triangles</a:t>
            </a:r>
          </a:p>
          <a:p>
            <a:pPr lvl="3"/>
            <a:r>
              <a:rPr lang="en-US" altLang="ja-JP" dirty="0">
                <a:solidFill>
                  <a:srgbClr val="000000"/>
                </a:solidFill>
              </a:rPr>
              <a:t>Hexagon</a:t>
            </a:r>
          </a:p>
          <a:p>
            <a:pPr lvl="3"/>
            <a:r>
              <a:rPr lang="en-US" altLang="ja-JP" dirty="0">
                <a:solidFill>
                  <a:srgbClr val="000000"/>
                </a:solidFill>
              </a:rPr>
              <a:t>Pentagon at the icosahedral vertices</a:t>
            </a:r>
          </a:p>
          <a:p>
            <a:r>
              <a:rPr lang="en-US" altLang="ja-JP" dirty="0"/>
              <a:t>Advantage </a:t>
            </a:r>
          </a:p>
          <a:p>
            <a:pPr lvl="1"/>
            <a:r>
              <a:rPr lang="en-US" altLang="ja-JP" sz="1800" dirty="0"/>
              <a:t>Easy to implement</a:t>
            </a:r>
          </a:p>
          <a:p>
            <a:pPr lvl="1"/>
            <a:r>
              <a:rPr lang="en-US" altLang="ja-JP" sz="1800" dirty="0"/>
              <a:t>Less computational mode</a:t>
            </a:r>
          </a:p>
          <a:p>
            <a:pPr lvl="2"/>
            <a:r>
              <a:rPr lang="en-US" altLang="ja-JP" dirty="0"/>
              <a:t>Same number of grid points for vel. and mass</a:t>
            </a:r>
          </a:p>
          <a:p>
            <a:r>
              <a:rPr lang="en-US" altLang="ja-JP" dirty="0"/>
              <a:t>Disadvantage</a:t>
            </a:r>
          </a:p>
          <a:p>
            <a:pPr lvl="1"/>
            <a:r>
              <a:rPr lang="en-US" altLang="ja-JP" sz="1800" dirty="0"/>
              <a:t>Non-physical </a:t>
            </a:r>
            <a:br>
              <a:rPr lang="en-US" altLang="ja-JP" sz="1800" dirty="0"/>
            </a:br>
            <a:r>
              <a:rPr lang="en-US" altLang="ja-JP" sz="1800" dirty="0"/>
              <a:t>2-grid scale structure</a:t>
            </a:r>
          </a:p>
          <a:p>
            <a:pPr lvl="2"/>
            <a:r>
              <a:rPr lang="en-US" altLang="ja-JP" dirty="0"/>
              <a:t>E.g. bad geostrophic adjustment</a:t>
            </a:r>
          </a:p>
        </p:txBody>
      </p:sp>
      <p:sp>
        <p:nvSpPr>
          <p:cNvPr id="180234" name="Text Box 10"/>
          <p:cNvSpPr txBox="1">
            <a:spLocks noChangeArrowheads="1"/>
          </p:cNvSpPr>
          <p:nvPr/>
        </p:nvSpPr>
        <p:spPr bwMode="auto">
          <a:xfrm>
            <a:off x="303213" y="5514975"/>
            <a:ext cx="3563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Glevel-3 grid &amp; control volume</a:t>
            </a:r>
          </a:p>
        </p:txBody>
      </p:sp>
    </p:spTree>
    <p:extLst>
      <p:ext uri="{BB962C8B-B14F-4D97-AF65-F5344CB8AC3E}">
        <p14:creationId xmlns:p14="http://schemas.microsoft.com/office/powerpoint/2010/main" val="142541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sz="quarter"/>
          </p:nvPr>
        </p:nvSpPr>
        <p:spPr/>
        <p:txBody>
          <a:bodyPr>
            <a:normAutofit fontScale="90000"/>
          </a:bodyPr>
          <a:lstStyle/>
          <a:p>
            <a:r>
              <a:rPr lang="en-US" altLang="ja-JP"/>
              <a:t>Horizontal differential operator</a:t>
            </a:r>
          </a:p>
        </p:txBody>
      </p:sp>
      <p:graphicFrame>
        <p:nvGraphicFramePr>
          <p:cNvPr id="137229" name="Object 13"/>
          <p:cNvGraphicFramePr>
            <a:graphicFrameLocks noGrp="1" noChangeAspect="1"/>
          </p:cNvGraphicFramePr>
          <p:nvPr>
            <p:ph sz="quarter" idx="1"/>
          </p:nvPr>
        </p:nvGraphicFramePr>
        <p:xfrm>
          <a:off x="6084888" y="2060575"/>
          <a:ext cx="692150" cy="444500"/>
        </p:xfrm>
        <a:graphic>
          <a:graphicData uri="http://schemas.openxmlformats.org/presentationml/2006/ole">
            <mc:AlternateContent xmlns:mc="http://schemas.openxmlformats.org/markup-compatibility/2006">
              <mc:Choice xmlns:v="urn:schemas-microsoft-com:vml" Requires="v">
                <p:oleObj spid="_x0000_s5170" name="数式" r:id="rId3" imgW="355320" imgH="228600" progId="Equation.3">
                  <p:embed/>
                </p:oleObj>
              </mc:Choice>
              <mc:Fallback>
                <p:oleObj name="数式" r:id="rId3" imgW="35532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060575"/>
                        <a:ext cx="69215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7224" name="Picture 8" descr="cv"/>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0" y="908050"/>
            <a:ext cx="4332288" cy="423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37231" name="Object 15"/>
          <p:cNvGraphicFramePr>
            <a:graphicFrameLocks noGrp="1" noChangeAspect="1"/>
          </p:cNvGraphicFramePr>
          <p:nvPr>
            <p:ph sz="quarter" idx="3"/>
          </p:nvPr>
        </p:nvGraphicFramePr>
        <p:xfrm>
          <a:off x="4643438" y="4581525"/>
          <a:ext cx="4325937" cy="684213"/>
        </p:xfrm>
        <a:graphic>
          <a:graphicData uri="http://schemas.openxmlformats.org/presentationml/2006/ole">
            <mc:AlternateContent xmlns:mc="http://schemas.openxmlformats.org/markup-compatibility/2006">
              <mc:Choice xmlns:v="urn:schemas-microsoft-com:vml" Requires="v">
                <p:oleObj spid="_x0000_s5171" name="数式" r:id="rId6" imgW="2895480" imgH="457200" progId="Equation.3">
                  <p:embed/>
                </p:oleObj>
              </mc:Choice>
              <mc:Fallback>
                <p:oleObj name="数式" r:id="rId6" imgW="28954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4581525"/>
                        <a:ext cx="4325937" cy="68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7221" name="Text Box 5"/>
          <p:cNvSpPr txBox="1">
            <a:spLocks noChangeArrowheads="1"/>
          </p:cNvSpPr>
          <p:nvPr/>
        </p:nvSpPr>
        <p:spPr bwMode="auto">
          <a:xfrm>
            <a:off x="4784725" y="2587625"/>
            <a:ext cx="27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endParaRPr lang="ja-JP" altLang="ja-JP"/>
          </a:p>
        </p:txBody>
      </p:sp>
      <p:sp>
        <p:nvSpPr>
          <p:cNvPr id="137227" name="Rectangle 11"/>
          <p:cNvSpPr>
            <a:spLocks noChangeArrowheads="1"/>
          </p:cNvSpPr>
          <p:nvPr/>
        </p:nvSpPr>
        <p:spPr bwMode="auto">
          <a:xfrm>
            <a:off x="4500563" y="692150"/>
            <a:ext cx="45005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spcBef>
                <a:spcPct val="20000"/>
              </a:spcBef>
              <a:buFont typeface="Wingdings" pitchFamily="2" charset="2"/>
              <a:buChar char="n"/>
              <a:defRPr kumimoji="1" sz="2000" b="1" u="sng">
                <a:solidFill>
                  <a:srgbClr val="0033CC"/>
                </a:solidFill>
                <a:latin typeface="Arial" pitchFamily="34" charset="0"/>
                <a:ea typeface="ＭＳ Ｐゴシック" pitchFamily="50" charset="-128"/>
              </a:defRPr>
            </a:lvl1pPr>
            <a:lvl2pPr marL="800100" indent="-342900">
              <a:spcBef>
                <a:spcPct val="20000"/>
              </a:spcBef>
              <a:buFont typeface="Wingdings" pitchFamily="2" charset="2"/>
              <a:buChar char="n"/>
              <a:defRPr kumimoji="1" b="1" u="sng">
                <a:solidFill>
                  <a:srgbClr val="FF0000"/>
                </a:solidFill>
                <a:latin typeface="Arial" pitchFamily="34" charset="0"/>
                <a:ea typeface="ＭＳ Ｐゴシック" pitchFamily="50" charset="-128"/>
              </a:defRPr>
            </a:lvl2pPr>
            <a:lvl3pPr marL="1257300" indent="-342900">
              <a:spcBef>
                <a:spcPct val="20000"/>
              </a:spcBef>
              <a:buChar char="•"/>
              <a:defRPr kumimoji="1" sz="1600" b="1">
                <a:solidFill>
                  <a:schemeClr val="tx1"/>
                </a:solidFill>
                <a:latin typeface="Arial" pitchFamily="34" charset="0"/>
                <a:ea typeface="ＭＳ Ｐゴシック" pitchFamily="50" charset="-128"/>
              </a:defRPr>
            </a:lvl3pPr>
            <a:lvl4pPr marL="1676400" indent="-304800">
              <a:spcBef>
                <a:spcPct val="20000"/>
              </a:spcBef>
              <a:buChar char="–"/>
              <a:defRPr kumimoji="1" sz="1400" b="1">
                <a:solidFill>
                  <a:schemeClr val="tx1"/>
                </a:solidFill>
                <a:latin typeface="Arial" pitchFamily="34" charset="0"/>
                <a:ea typeface="ＭＳ Ｐゴシック" pitchFamily="50" charset="-128"/>
              </a:defRPr>
            </a:lvl4pPr>
            <a:lvl5pPr marL="2133600" indent="-304800">
              <a:spcBef>
                <a:spcPct val="20000"/>
              </a:spcBef>
              <a:buChar char="»"/>
              <a:defRPr kumimoji="1" sz="1400" b="1">
                <a:solidFill>
                  <a:schemeClr val="tx1"/>
                </a:solidFill>
                <a:latin typeface="Arial" pitchFamily="34" charset="0"/>
                <a:ea typeface="ＭＳ Ｐゴシック" pitchFamily="50" charset="-128"/>
              </a:defRPr>
            </a:lvl5pPr>
            <a:lvl6pPr marL="25908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6pPr>
            <a:lvl7pPr marL="30480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7pPr>
            <a:lvl8pPr marL="35052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8pPr>
            <a:lvl9pPr marL="39624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9pPr>
          </a:lstStyle>
          <a:p>
            <a:pPr>
              <a:buFont typeface="Wingdings" pitchFamily="2" charset="2"/>
              <a:buNone/>
            </a:pPr>
            <a:endParaRPr lang="en-US" altLang="ja-JP"/>
          </a:p>
          <a:p>
            <a:r>
              <a:rPr lang="en-US" altLang="ja-JP" sz="2400"/>
              <a:t>e.g. Divergence  </a:t>
            </a:r>
          </a:p>
          <a:p>
            <a:pPr lvl="1">
              <a:buFont typeface="Wingdings" pitchFamily="2" charset="2"/>
              <a:buAutoNum type="arabicPeriod"/>
            </a:pPr>
            <a:r>
              <a:rPr lang="en-US" altLang="ja-JP" sz="2400" u="none">
                <a:solidFill>
                  <a:schemeClr val="tx1"/>
                </a:solidFill>
              </a:rPr>
              <a:t>Vector : given at </a:t>
            </a:r>
            <a:r>
              <a:rPr lang="en-US" altLang="ja-JP" sz="2400" b="0" i="1" u="none">
                <a:solidFill>
                  <a:schemeClr val="tx1"/>
                </a:solidFill>
              </a:rPr>
              <a:t>P</a:t>
            </a:r>
            <a:r>
              <a:rPr lang="en-US" altLang="ja-JP" sz="2400" u="none" baseline="-25000">
                <a:solidFill>
                  <a:schemeClr val="tx1"/>
                </a:solidFill>
              </a:rPr>
              <a:t>i</a:t>
            </a:r>
          </a:p>
          <a:p>
            <a:pPr lvl="1">
              <a:buFont typeface="Wingdings" pitchFamily="2" charset="2"/>
              <a:buAutoNum type="arabicPeriod"/>
            </a:pPr>
            <a:endParaRPr lang="en-US" altLang="ja-JP" sz="2400" u="none" baseline="-25000">
              <a:solidFill>
                <a:schemeClr val="tx1"/>
              </a:solidFill>
            </a:endParaRPr>
          </a:p>
          <a:p>
            <a:pPr lvl="1">
              <a:buFont typeface="Wingdings" pitchFamily="2" charset="2"/>
              <a:buAutoNum type="arabicPeriod"/>
            </a:pPr>
            <a:endParaRPr lang="en-US" altLang="ja-JP" sz="2400" u="none" baseline="-25000">
              <a:solidFill>
                <a:schemeClr val="tx1"/>
              </a:solidFill>
            </a:endParaRPr>
          </a:p>
          <a:p>
            <a:pPr lvl="1">
              <a:buFont typeface="Wingdings" pitchFamily="2" charset="2"/>
              <a:buAutoNum type="arabicPeriod"/>
            </a:pPr>
            <a:r>
              <a:rPr lang="en-US" altLang="ja-JP" sz="2400" u="none">
                <a:solidFill>
                  <a:schemeClr val="tx1"/>
                </a:solidFill>
              </a:rPr>
              <a:t>Interpolation of u at </a:t>
            </a:r>
            <a:r>
              <a:rPr lang="en-US" altLang="ja-JP" sz="2400" b="0" i="1" u="none">
                <a:solidFill>
                  <a:schemeClr val="tx1"/>
                </a:solidFill>
              </a:rPr>
              <a:t>Q</a:t>
            </a:r>
            <a:r>
              <a:rPr lang="en-US" altLang="ja-JP" sz="2400" b="0" i="1" u="none" baseline="-25000">
                <a:solidFill>
                  <a:schemeClr val="tx1"/>
                </a:solidFill>
              </a:rPr>
              <a:t>i</a:t>
            </a:r>
          </a:p>
          <a:p>
            <a:pPr lvl="1">
              <a:buFont typeface="Wingdings" pitchFamily="2" charset="2"/>
              <a:buAutoNum type="arabicPeriod"/>
            </a:pPr>
            <a:endParaRPr lang="en-US" altLang="ja-JP" sz="2400" b="0" i="1" u="none" baseline="-25000">
              <a:solidFill>
                <a:schemeClr val="tx1"/>
              </a:solidFill>
            </a:endParaRPr>
          </a:p>
          <a:p>
            <a:pPr lvl="1">
              <a:buFont typeface="Wingdings" pitchFamily="2" charset="2"/>
              <a:buAutoNum type="arabicPeriod"/>
            </a:pPr>
            <a:endParaRPr lang="en-US" altLang="ja-JP" sz="2400" b="0" i="1" u="none" baseline="-25000">
              <a:solidFill>
                <a:schemeClr val="tx1"/>
              </a:solidFill>
            </a:endParaRPr>
          </a:p>
          <a:p>
            <a:pPr lvl="1">
              <a:buFont typeface="Wingdings" pitchFamily="2" charset="2"/>
              <a:buAutoNum type="arabicPeriod"/>
            </a:pPr>
            <a:endParaRPr lang="en-US" altLang="ja-JP" sz="2400" b="0" i="1" u="none" baseline="-25000">
              <a:solidFill>
                <a:schemeClr val="tx1"/>
              </a:solidFill>
            </a:endParaRPr>
          </a:p>
          <a:p>
            <a:pPr lvl="1">
              <a:buFont typeface="Wingdings" pitchFamily="2" charset="2"/>
              <a:buAutoNum type="arabicPeriod"/>
            </a:pPr>
            <a:r>
              <a:rPr lang="en-US" altLang="ja-JP" sz="2400" u="none">
                <a:solidFill>
                  <a:schemeClr val="tx1"/>
                </a:solidFill>
              </a:rPr>
              <a:t>Gauss theorem</a:t>
            </a:r>
            <a:endParaRPr lang="en-US" altLang="ja-JP" sz="2400"/>
          </a:p>
        </p:txBody>
      </p:sp>
      <p:graphicFrame>
        <p:nvGraphicFramePr>
          <p:cNvPr id="137235" name="Object 19"/>
          <p:cNvGraphicFramePr>
            <a:graphicFrameLocks noGrp="1" noChangeAspect="1"/>
          </p:cNvGraphicFramePr>
          <p:nvPr>
            <p:ph sz="quarter" idx="4"/>
          </p:nvPr>
        </p:nvGraphicFramePr>
        <p:xfrm>
          <a:off x="5076825" y="3068638"/>
          <a:ext cx="3616325" cy="665162"/>
        </p:xfrm>
        <a:graphic>
          <a:graphicData uri="http://schemas.openxmlformats.org/presentationml/2006/ole">
            <mc:AlternateContent xmlns:mc="http://schemas.openxmlformats.org/markup-compatibility/2006">
              <mc:Choice xmlns:v="urn:schemas-microsoft-com:vml" Requires="v">
                <p:oleObj spid="_x0000_s5172" name="数式" r:id="rId8" imgW="2412720" imgH="444240" progId="Equation.3">
                  <p:embed/>
                </p:oleObj>
              </mc:Choice>
              <mc:Fallback>
                <p:oleObj name="数式" r:id="rId8" imgW="2412720" imgH="4442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825" y="3068638"/>
                        <a:ext cx="3616325" cy="665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7238" name="Text Box 22"/>
          <p:cNvSpPr txBox="1">
            <a:spLocks noChangeArrowheads="1"/>
          </p:cNvSpPr>
          <p:nvPr/>
        </p:nvSpPr>
        <p:spPr bwMode="auto">
          <a:xfrm>
            <a:off x="495300" y="5373688"/>
            <a:ext cx="78216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u="sng">
                <a:solidFill>
                  <a:srgbClr val="FF0000"/>
                </a:solidFill>
                <a:effectLst>
                  <a:outerShdw blurRad="38100" dist="38100" dir="2700000" algn="tl">
                    <a:srgbClr val="000000"/>
                  </a:outerShdw>
                </a:effectLst>
                <a:latin typeface="Helvetica" pitchFamily="-110" charset="0"/>
              </a:rPr>
              <a:t>2nd order accuracy?</a:t>
            </a:r>
            <a:r>
              <a:rPr lang="en-US" altLang="ja-JP">
                <a:latin typeface="Helvetica" pitchFamily="-110" charset="0"/>
              </a:rPr>
              <a:t> </a:t>
            </a:r>
          </a:p>
          <a:p>
            <a:r>
              <a:rPr lang="en-US" altLang="ja-JP">
                <a:latin typeface="Helvetica" pitchFamily="-110" charset="0"/>
              </a:rPr>
              <a:t>     NO</a:t>
            </a:r>
          </a:p>
          <a:p>
            <a:r>
              <a:rPr lang="en-US" altLang="ja-JP">
                <a:latin typeface="Helvetica" pitchFamily="-110" charset="0"/>
                <a:sym typeface="Wingdings" pitchFamily="2" charset="2"/>
              </a:rPr>
              <a:t>      </a:t>
            </a:r>
            <a:r>
              <a:rPr lang="en-US" altLang="ja-JP" u="sng">
                <a:solidFill>
                  <a:srgbClr val="FF9900"/>
                </a:solidFill>
                <a:effectLst>
                  <a:outerShdw blurRad="38100" dist="38100" dir="2700000" algn="tl">
                    <a:srgbClr val="000000"/>
                  </a:outerShdw>
                </a:effectLst>
                <a:latin typeface="Helvetica" pitchFamily="-110" charset="0"/>
                <a:sym typeface="Wingdings" pitchFamily="2" charset="2"/>
              </a:rPr>
              <a:t>Allocation points is not gravitational center ( default grid )</a:t>
            </a:r>
            <a:endParaRPr lang="en-US" altLang="ja-JP" u="sng">
              <a:solidFill>
                <a:srgbClr val="FF9900"/>
              </a:solidFill>
              <a:effectLst>
                <a:outerShdw blurRad="38100" dist="38100" dir="2700000" algn="tl">
                  <a:srgbClr val="000000"/>
                </a:outerShdw>
              </a:effectLst>
              <a:latin typeface="Helvetica" pitchFamily="-110" charset="0"/>
            </a:endParaRPr>
          </a:p>
        </p:txBody>
      </p:sp>
    </p:spTree>
    <p:extLst>
      <p:ext uri="{BB962C8B-B14F-4D97-AF65-F5344CB8AC3E}">
        <p14:creationId xmlns:p14="http://schemas.microsoft.com/office/powerpoint/2010/main" val="2820651163"/>
      </p:ext>
    </p:extLst>
  </p:cSld>
  <p:clrMapOvr>
    <a:masterClrMapping/>
  </p:clrMapOvr>
  <p:transition>
    <p:blind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38150" y="-22225"/>
            <a:ext cx="8229600" cy="571500"/>
          </a:xfrm>
        </p:spPr>
        <p:txBody>
          <a:bodyPr>
            <a:normAutofit fontScale="90000"/>
          </a:bodyPr>
          <a:lstStyle/>
          <a:p>
            <a:r>
              <a:rPr lang="en-US" altLang="ja-JP" dirty="0"/>
              <a:t>Error distribution of div U</a:t>
            </a:r>
          </a:p>
        </p:txBody>
      </p:sp>
      <p:sp>
        <p:nvSpPr>
          <p:cNvPr id="189443" name="Rectangle 3"/>
          <p:cNvSpPr>
            <a:spLocks noGrp="1" noChangeArrowheads="1"/>
          </p:cNvSpPr>
          <p:nvPr>
            <p:ph type="body" idx="1"/>
          </p:nvPr>
        </p:nvSpPr>
        <p:spPr>
          <a:xfrm>
            <a:off x="539750" y="4724400"/>
            <a:ext cx="3889375" cy="1655763"/>
          </a:xfrm>
        </p:spPr>
        <p:txBody>
          <a:bodyPr/>
          <a:lstStyle/>
          <a:p>
            <a:r>
              <a:rPr lang="en-US" altLang="ja-JP" sz="2000"/>
              <a:t>Error of div operator</a:t>
            </a:r>
          </a:p>
          <a:p>
            <a:pPr lvl="1"/>
            <a:r>
              <a:rPr lang="en-US" altLang="ja-JP" sz="1800"/>
              <a:t>Large error on the original icosahedral arc</a:t>
            </a:r>
          </a:p>
          <a:p>
            <a:pPr lvl="2"/>
            <a:r>
              <a:rPr lang="en-US" altLang="ja-JP" sz="1600"/>
              <a:t>Fractal distribution</a:t>
            </a:r>
          </a:p>
          <a:p>
            <a:pPr lvl="1"/>
            <a:r>
              <a:rPr lang="en-US" altLang="ja-JP" sz="1800"/>
              <a:t>Generation of grid noise</a:t>
            </a:r>
          </a:p>
          <a:p>
            <a:pPr lvl="2"/>
            <a:endParaRPr lang="en-US" altLang="ja-JP" sz="1600"/>
          </a:p>
        </p:txBody>
      </p:sp>
      <p:pic>
        <p:nvPicPr>
          <p:cNvPr id="189444" name="Picture 4" descr="area-gc1-l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765175"/>
            <a:ext cx="3879850" cy="3879850"/>
          </a:xfrm>
          <a:prstGeom prst="rect">
            <a:avLst/>
          </a:prstGeom>
          <a:noFill/>
          <a:extLst>
            <a:ext uri="{909E8E84-426E-40DD-AFC4-6F175D3DCCD1}">
              <a14:hiddenFill xmlns:a14="http://schemas.microsoft.com/office/drawing/2010/main">
                <a:solidFill>
                  <a:srgbClr val="FFFFFF"/>
                </a:solidFill>
              </a14:hiddenFill>
            </a:ext>
          </a:extLst>
        </p:spPr>
      </p:pic>
      <p:pic>
        <p:nvPicPr>
          <p:cNvPr id="189446" name="Picture 6" descr="ddiv-gc1-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81038"/>
            <a:ext cx="3900487" cy="3900487"/>
          </a:xfrm>
          <a:prstGeom prst="rect">
            <a:avLst/>
          </a:prstGeom>
          <a:noFill/>
          <a:extLst>
            <a:ext uri="{909E8E84-426E-40DD-AFC4-6F175D3DCCD1}">
              <a14:hiddenFill xmlns:a14="http://schemas.microsoft.com/office/drawing/2010/main">
                <a:solidFill>
                  <a:srgbClr val="FFFFFF"/>
                </a:solidFill>
              </a14:hiddenFill>
            </a:ext>
          </a:extLst>
        </p:spPr>
      </p:pic>
      <p:sp>
        <p:nvSpPr>
          <p:cNvPr id="189449" name="Text Box 9"/>
          <p:cNvSpPr txBox="1">
            <a:spLocks noChangeArrowheads="1"/>
          </p:cNvSpPr>
          <p:nvPr/>
        </p:nvSpPr>
        <p:spPr bwMode="auto">
          <a:xfrm>
            <a:off x="395288" y="549275"/>
            <a:ext cx="3335337"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Error of divergence operator</a:t>
            </a:r>
          </a:p>
        </p:txBody>
      </p:sp>
      <p:sp>
        <p:nvSpPr>
          <p:cNvPr id="189451" name="Text Box 11"/>
          <p:cNvSpPr txBox="1">
            <a:spLocks noChangeArrowheads="1"/>
          </p:cNvSpPr>
          <p:nvPr/>
        </p:nvSpPr>
        <p:spPr bwMode="auto">
          <a:xfrm>
            <a:off x="4787900" y="549275"/>
            <a:ext cx="1427163"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Area of CV</a:t>
            </a:r>
          </a:p>
        </p:txBody>
      </p:sp>
      <p:sp>
        <p:nvSpPr>
          <p:cNvPr id="189453" name="Rectangle 13"/>
          <p:cNvSpPr>
            <a:spLocks noChangeArrowheads="1"/>
          </p:cNvSpPr>
          <p:nvPr/>
        </p:nvSpPr>
        <p:spPr bwMode="auto">
          <a:xfrm>
            <a:off x="4714875" y="4725988"/>
            <a:ext cx="38893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Font typeface="Wingdings" pitchFamily="2" charset="2"/>
              <a:buChar char="n"/>
              <a:defRPr kumimoji="1" sz="2400" b="1" u="sng">
                <a:solidFill>
                  <a:srgbClr val="0033CC"/>
                </a:solidFill>
                <a:latin typeface="Arial" pitchFamily="34" charset="0"/>
                <a:ea typeface="ＭＳ Ｐゴシック" pitchFamily="50" charset="-128"/>
              </a:defRPr>
            </a:lvl1pPr>
            <a:lvl2pPr marL="838200" indent="-381000">
              <a:spcBef>
                <a:spcPct val="20000"/>
              </a:spcBef>
              <a:buFont typeface="Wingdings" pitchFamily="2" charset="2"/>
              <a:buChar char="n"/>
              <a:defRPr kumimoji="1" sz="2000" b="1" u="sng">
                <a:solidFill>
                  <a:srgbClr val="FF0000"/>
                </a:solidFill>
                <a:latin typeface="Arial" pitchFamily="34" charset="0"/>
                <a:ea typeface="ＭＳ Ｐゴシック" pitchFamily="50" charset="-128"/>
              </a:defRPr>
            </a:lvl2pPr>
            <a:lvl3pPr marL="1257300" indent="-342900">
              <a:spcBef>
                <a:spcPct val="20000"/>
              </a:spcBef>
              <a:buChar char="•"/>
              <a:defRPr kumimoji="1" b="1">
                <a:solidFill>
                  <a:schemeClr val="tx1"/>
                </a:solidFill>
                <a:latin typeface="Arial" pitchFamily="34" charset="0"/>
                <a:ea typeface="ＭＳ Ｐゴシック" pitchFamily="50" charset="-128"/>
              </a:defRPr>
            </a:lvl3pPr>
            <a:lvl4pPr marL="1676400" indent="-304800">
              <a:spcBef>
                <a:spcPct val="20000"/>
              </a:spcBef>
              <a:buChar char="–"/>
              <a:defRPr kumimoji="1" sz="1600" b="1">
                <a:solidFill>
                  <a:schemeClr val="tx1"/>
                </a:solidFill>
                <a:latin typeface="Arial" pitchFamily="34" charset="0"/>
                <a:ea typeface="ＭＳ Ｐゴシック" pitchFamily="50" charset="-128"/>
              </a:defRPr>
            </a:lvl4pPr>
            <a:lvl5pPr marL="2133600" indent="-304800">
              <a:spcBef>
                <a:spcPct val="20000"/>
              </a:spcBef>
              <a:buChar char="»"/>
              <a:defRPr kumimoji="1" sz="1600" b="1">
                <a:solidFill>
                  <a:schemeClr val="tx1"/>
                </a:solidFill>
                <a:latin typeface="Arial" pitchFamily="34" charset="0"/>
                <a:ea typeface="ＭＳ Ｐゴシック" pitchFamily="50" charset="-128"/>
              </a:defRPr>
            </a:lvl5pPr>
            <a:lvl6pPr marL="25908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6pPr>
            <a:lvl7pPr marL="30480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7pPr>
            <a:lvl8pPr marL="35052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8pPr>
            <a:lvl9pPr marL="39624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9pPr>
          </a:lstStyle>
          <a:p>
            <a:pPr>
              <a:lnSpc>
                <a:spcPct val="90000"/>
              </a:lnSpc>
            </a:pPr>
            <a:r>
              <a:rPr lang="en-US" altLang="ja-JP" sz="2000"/>
              <a:t>Distribution of CV area</a:t>
            </a:r>
          </a:p>
          <a:p>
            <a:pPr lvl="1">
              <a:lnSpc>
                <a:spcPct val="90000"/>
              </a:lnSpc>
            </a:pPr>
            <a:r>
              <a:rPr lang="en-US" altLang="ja-JP" sz="1800"/>
              <a:t>Fractral distribution</a:t>
            </a:r>
          </a:p>
        </p:txBody>
      </p:sp>
      <p:sp>
        <p:nvSpPr>
          <p:cNvPr id="189454" name="Rectangle 14"/>
          <p:cNvSpPr>
            <a:spLocks noChangeArrowheads="1"/>
          </p:cNvSpPr>
          <p:nvPr/>
        </p:nvSpPr>
        <p:spPr bwMode="auto">
          <a:xfrm>
            <a:off x="4716463" y="5445125"/>
            <a:ext cx="3889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Font typeface="Wingdings" pitchFamily="2" charset="2"/>
              <a:buChar char="n"/>
              <a:defRPr kumimoji="1" sz="2400" b="1" u="sng">
                <a:solidFill>
                  <a:srgbClr val="0033CC"/>
                </a:solidFill>
                <a:latin typeface="Arial" pitchFamily="34" charset="0"/>
                <a:ea typeface="ＭＳ Ｐゴシック" pitchFamily="50" charset="-128"/>
              </a:defRPr>
            </a:lvl1pPr>
            <a:lvl2pPr marL="838200" indent="-381000">
              <a:spcBef>
                <a:spcPct val="20000"/>
              </a:spcBef>
              <a:buFont typeface="Wingdings" pitchFamily="2" charset="2"/>
              <a:buChar char="n"/>
              <a:defRPr kumimoji="1" sz="2000" b="1" u="sng">
                <a:solidFill>
                  <a:srgbClr val="FF0000"/>
                </a:solidFill>
                <a:latin typeface="Arial" pitchFamily="34" charset="0"/>
                <a:ea typeface="ＭＳ Ｐゴシック" pitchFamily="50" charset="-128"/>
              </a:defRPr>
            </a:lvl2pPr>
            <a:lvl3pPr marL="1257300" indent="-342900">
              <a:spcBef>
                <a:spcPct val="20000"/>
              </a:spcBef>
              <a:buChar char="•"/>
              <a:defRPr kumimoji="1" b="1">
                <a:solidFill>
                  <a:schemeClr val="tx1"/>
                </a:solidFill>
                <a:latin typeface="Arial" pitchFamily="34" charset="0"/>
                <a:ea typeface="ＭＳ Ｐゴシック" pitchFamily="50" charset="-128"/>
              </a:defRPr>
            </a:lvl3pPr>
            <a:lvl4pPr marL="1676400" indent="-304800">
              <a:spcBef>
                <a:spcPct val="20000"/>
              </a:spcBef>
              <a:buChar char="–"/>
              <a:defRPr kumimoji="1" sz="1600" b="1">
                <a:solidFill>
                  <a:schemeClr val="tx1"/>
                </a:solidFill>
                <a:latin typeface="Arial" pitchFamily="34" charset="0"/>
                <a:ea typeface="ＭＳ Ｐゴシック" pitchFamily="50" charset="-128"/>
              </a:defRPr>
            </a:lvl4pPr>
            <a:lvl5pPr marL="2133600" indent="-304800">
              <a:spcBef>
                <a:spcPct val="20000"/>
              </a:spcBef>
              <a:buChar char="»"/>
              <a:defRPr kumimoji="1" sz="1600" b="1">
                <a:solidFill>
                  <a:schemeClr val="tx1"/>
                </a:solidFill>
                <a:latin typeface="Arial" pitchFamily="34" charset="0"/>
                <a:ea typeface="ＭＳ Ｐゴシック" pitchFamily="50" charset="-128"/>
              </a:defRPr>
            </a:lvl5pPr>
            <a:lvl6pPr marL="25908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6pPr>
            <a:lvl7pPr marL="30480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7pPr>
            <a:lvl8pPr marL="35052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8pPr>
            <a:lvl9pPr marL="3962400" indent="-304800" fontAlgn="base">
              <a:spcBef>
                <a:spcPct val="20000"/>
              </a:spcBef>
              <a:spcAft>
                <a:spcPct val="0"/>
              </a:spcAft>
              <a:buChar char="»"/>
              <a:defRPr kumimoji="1" sz="1600" b="1">
                <a:solidFill>
                  <a:schemeClr val="tx1"/>
                </a:solidFill>
                <a:latin typeface="Arial" pitchFamily="34" charset="0"/>
                <a:ea typeface="ＭＳ Ｐゴシック" pitchFamily="50" charset="-128"/>
              </a:defRPr>
            </a:lvl9pPr>
          </a:lstStyle>
          <a:p>
            <a:pPr>
              <a:lnSpc>
                <a:spcPct val="90000"/>
              </a:lnSpc>
              <a:buFont typeface="Wingdings" pitchFamily="2" charset="2"/>
              <a:buNone/>
            </a:pPr>
            <a:r>
              <a:rPr lang="en-US" altLang="ja-JP" sz="2000" i="1">
                <a:solidFill>
                  <a:srgbClr val="FF9900"/>
                </a:solidFill>
                <a:effectLst>
                  <a:outerShdw blurRad="38100" dist="38100" dir="2700000" algn="tl">
                    <a:srgbClr val="000000"/>
                  </a:outerShdw>
                </a:effectLst>
              </a:rPr>
              <a:t>GUESS: </a:t>
            </a:r>
          </a:p>
          <a:p>
            <a:pPr>
              <a:lnSpc>
                <a:spcPct val="90000"/>
              </a:lnSpc>
              <a:buFont typeface="Wingdings" pitchFamily="2" charset="2"/>
              <a:buNone/>
            </a:pPr>
            <a:r>
              <a:rPr lang="en-US" altLang="ja-JP" sz="2000" i="1">
                <a:solidFill>
                  <a:srgbClr val="FF9900"/>
                </a:solidFill>
                <a:effectLst>
                  <a:outerShdw blurRad="38100" dist="38100" dir="2700000" algn="tl">
                    <a:srgbClr val="000000"/>
                  </a:outerShdw>
                </a:effectLst>
              </a:rPr>
              <a:t>smoothness of CV</a:t>
            </a:r>
          </a:p>
          <a:p>
            <a:pPr>
              <a:lnSpc>
                <a:spcPct val="90000"/>
              </a:lnSpc>
              <a:buFont typeface="Wingdings" pitchFamily="2" charset="2"/>
              <a:buNone/>
            </a:pPr>
            <a:r>
              <a:rPr lang="en-US" altLang="ja-JP" sz="2000" i="1">
                <a:solidFill>
                  <a:srgbClr val="FF9900"/>
                </a:solidFill>
                <a:effectLst>
                  <a:outerShdw blurRad="38100" dist="38100" dir="2700000" algn="tl">
                    <a:srgbClr val="000000"/>
                  </a:outerShdw>
                </a:effectLst>
                <a:sym typeface="Wingdings" pitchFamily="2" charset="2"/>
              </a:rPr>
              <a:t> Reduction of grid noise</a:t>
            </a:r>
            <a:endParaRPr lang="en-US" altLang="ja-JP" sz="2000" i="1">
              <a:solidFill>
                <a:srgbClr val="FF9900"/>
              </a:solidFill>
              <a:effectLst>
                <a:outerShdw blurRad="38100" dist="38100" dir="2700000" algn="tl">
                  <a:srgbClr val="000000"/>
                </a:outerShdw>
              </a:effectLst>
            </a:endParaRPr>
          </a:p>
        </p:txBody>
      </p:sp>
    </p:spTree>
    <p:extLst>
      <p:ext uri="{BB962C8B-B14F-4D97-AF65-F5344CB8AC3E}">
        <p14:creationId xmlns:p14="http://schemas.microsoft.com/office/powerpoint/2010/main" val="290360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normAutofit fontScale="90000"/>
          </a:bodyPr>
          <a:lstStyle/>
          <a:p>
            <a:r>
              <a:rPr lang="en-US" altLang="ja-JP" dirty="0"/>
              <a:t>Modified Icosahedral </a:t>
            </a:r>
            <a:r>
              <a:rPr lang="en-US" altLang="ja-JP" dirty="0" smtClean="0"/>
              <a:t>Grid</a:t>
            </a:r>
            <a:endParaRPr lang="en-US" altLang="ja-JP" dirty="0"/>
          </a:p>
        </p:txBody>
      </p:sp>
      <p:sp>
        <p:nvSpPr>
          <p:cNvPr id="191491" name="Rectangle 3"/>
          <p:cNvSpPr>
            <a:spLocks noGrp="1" noChangeArrowheads="1"/>
          </p:cNvSpPr>
          <p:nvPr>
            <p:ph type="body" sz="half" idx="1"/>
          </p:nvPr>
        </p:nvSpPr>
        <p:spPr>
          <a:xfrm>
            <a:off x="495300" y="620713"/>
            <a:ext cx="7964488" cy="1152525"/>
          </a:xfrm>
        </p:spPr>
        <p:txBody>
          <a:bodyPr/>
          <a:lstStyle/>
          <a:p>
            <a:r>
              <a:rPr lang="en-US" altLang="ja-JP"/>
              <a:t> Reconstruction of grid by spring dynamics</a:t>
            </a:r>
          </a:p>
          <a:p>
            <a:pPr lvl="1"/>
            <a:r>
              <a:rPr lang="en-US" altLang="ja-JP"/>
              <a:t> To reduce the grid-noise</a:t>
            </a:r>
          </a:p>
        </p:txBody>
      </p:sp>
      <p:pic>
        <p:nvPicPr>
          <p:cNvPr id="191492" name="Picture 4" descr="cv-sp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3749675" cy="3684588"/>
          </a:xfrm>
          <a:prstGeom prst="rect">
            <a:avLst/>
          </a:prstGeom>
          <a:noFill/>
          <a:extLst>
            <a:ext uri="{909E8E84-426E-40DD-AFC4-6F175D3DCCD1}">
              <a14:hiddenFill xmlns:a14="http://schemas.microsoft.com/office/drawing/2010/main">
                <a:solidFill>
                  <a:srgbClr val="FFFFFF"/>
                </a:solidFill>
              </a14:hiddenFill>
            </a:ext>
          </a:extLst>
        </p:spPr>
      </p:pic>
      <p:sp>
        <p:nvSpPr>
          <p:cNvPr id="191493" name="Text Box 5"/>
          <p:cNvSpPr txBox="1">
            <a:spLocks noChangeArrowheads="1"/>
          </p:cNvSpPr>
          <p:nvPr/>
        </p:nvSpPr>
        <p:spPr bwMode="auto">
          <a:xfrm>
            <a:off x="4784725" y="2587625"/>
            <a:ext cx="27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endParaRPr lang="ja-JP" altLang="ja-JP"/>
          </a:p>
        </p:txBody>
      </p:sp>
      <p:sp>
        <p:nvSpPr>
          <p:cNvPr id="191494" name="Text Box 6"/>
          <p:cNvSpPr txBox="1">
            <a:spLocks noChangeArrowheads="1"/>
          </p:cNvSpPr>
          <p:nvPr/>
        </p:nvSpPr>
        <p:spPr bwMode="auto">
          <a:xfrm>
            <a:off x="3789363" y="1916113"/>
            <a:ext cx="5030787"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ＭＳ Ｐゴシック" pitchFamily="50" charset="-128"/>
              </a:defRPr>
            </a:lvl1pPr>
            <a:lvl2pPr marL="914400" indent="-457200">
              <a:defRPr kumimoji="1" sz="2400">
                <a:solidFill>
                  <a:schemeClr val="tx1"/>
                </a:solidFill>
                <a:latin typeface="Times New Roman" pitchFamily="18" charset="0"/>
                <a:ea typeface="ＭＳ Ｐゴシック" pitchFamily="50" charset="-128"/>
              </a:defRPr>
            </a:lvl2pPr>
            <a:lvl3pPr marL="1371600" indent="-457200">
              <a:defRPr kumimoji="1" sz="2400">
                <a:solidFill>
                  <a:schemeClr val="tx1"/>
                </a:solidFill>
                <a:latin typeface="Times New Roman" pitchFamily="18" charset="0"/>
                <a:ea typeface="ＭＳ Ｐゴシック" pitchFamily="50" charset="-128"/>
              </a:defRPr>
            </a:lvl3pPr>
            <a:lvl4pPr marL="1828800" indent="-457200">
              <a:defRPr kumimoji="1" sz="2400">
                <a:solidFill>
                  <a:schemeClr val="tx1"/>
                </a:solidFill>
                <a:latin typeface="Times New Roman" pitchFamily="18" charset="0"/>
                <a:ea typeface="ＭＳ Ｐゴシック" pitchFamily="50" charset="-128"/>
              </a:defRPr>
            </a:lvl4pPr>
            <a:lvl5pPr marL="2286000" indent="-457200">
              <a:defRPr kumimoji="1" sz="2400">
                <a:solidFill>
                  <a:schemeClr val="tx1"/>
                </a:solidFill>
                <a:latin typeface="Times New Roman" pitchFamily="18" charset="0"/>
                <a:ea typeface="ＭＳ Ｐゴシック" pitchFamily="50" charset="-128"/>
              </a:defRPr>
            </a:lvl5pPr>
            <a:lvl6pPr marL="274320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20040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65760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11480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buFontTx/>
              <a:buAutoNum type="arabicPeriod"/>
            </a:pPr>
            <a:r>
              <a:rPr lang="en-US" altLang="ja-JP" sz="2000">
                <a:solidFill>
                  <a:srgbClr val="000000"/>
                </a:solidFill>
                <a:latin typeface="Arial" pitchFamily="34" charset="0"/>
              </a:rPr>
              <a:t>STD-grid : </a:t>
            </a:r>
            <a:br>
              <a:rPr lang="en-US" altLang="ja-JP" sz="2000">
                <a:solidFill>
                  <a:srgbClr val="000000"/>
                </a:solidFill>
                <a:latin typeface="Arial" pitchFamily="34" charset="0"/>
              </a:rPr>
            </a:br>
            <a:r>
              <a:rPr lang="en-US" altLang="ja-JP" sz="2000">
                <a:solidFill>
                  <a:srgbClr val="000000"/>
                </a:solidFill>
                <a:latin typeface="Arial" pitchFamily="34" charset="0"/>
              </a:rPr>
              <a:t>Generated by the recursive grid division.</a:t>
            </a:r>
            <a:br>
              <a:rPr lang="en-US" altLang="ja-JP" sz="2000">
                <a:solidFill>
                  <a:srgbClr val="000000"/>
                </a:solidFill>
                <a:latin typeface="Arial" pitchFamily="34" charset="0"/>
              </a:rPr>
            </a:br>
            <a:endParaRPr lang="en-US" altLang="ja-JP" sz="2000">
              <a:solidFill>
                <a:srgbClr val="000000"/>
              </a:solidFill>
              <a:latin typeface="Arial" pitchFamily="34" charset="0"/>
            </a:endParaRPr>
          </a:p>
          <a:p>
            <a:pPr>
              <a:buFontTx/>
              <a:buAutoNum type="arabicPeriod"/>
            </a:pPr>
            <a:r>
              <a:rPr lang="en-US" altLang="ja-JP" sz="2000">
                <a:solidFill>
                  <a:srgbClr val="FF9900"/>
                </a:solidFill>
                <a:effectLst>
                  <a:outerShdw blurRad="38100" dist="38100" dir="2700000" algn="tl">
                    <a:srgbClr val="000000"/>
                  </a:outerShdw>
                </a:effectLst>
                <a:latin typeface="Arial" pitchFamily="34" charset="0"/>
              </a:rPr>
              <a:t>SPRING DYNAMICS :</a:t>
            </a:r>
            <a:br>
              <a:rPr lang="en-US" altLang="ja-JP" sz="2000">
                <a:solidFill>
                  <a:srgbClr val="FF9900"/>
                </a:solidFill>
                <a:effectLst>
                  <a:outerShdw blurRad="38100" dist="38100" dir="2700000" algn="tl">
                    <a:srgbClr val="000000"/>
                  </a:outerShdw>
                </a:effectLst>
                <a:latin typeface="Arial" pitchFamily="34" charset="0"/>
              </a:rPr>
            </a:br>
            <a:r>
              <a:rPr lang="en-US" altLang="ja-JP" sz="2000">
                <a:solidFill>
                  <a:srgbClr val="FF9900"/>
                </a:solidFill>
                <a:effectLst>
                  <a:outerShdw blurRad="38100" dist="38100" dir="2700000" algn="tl">
                    <a:srgbClr val="000000"/>
                  </a:outerShdw>
                </a:effectLst>
                <a:latin typeface="Arial" pitchFamily="34" charset="0"/>
              </a:rPr>
              <a:t>Connection of gridpoints by springs</a:t>
            </a:r>
            <a:endParaRPr lang="en-US" altLang="ja-JP" sz="2000">
              <a:solidFill>
                <a:srgbClr val="000000"/>
              </a:solidFill>
              <a:latin typeface="Arial" pitchFamily="34" charset="0"/>
            </a:endParaRPr>
          </a:p>
        </p:txBody>
      </p:sp>
      <p:graphicFrame>
        <p:nvGraphicFramePr>
          <p:cNvPr id="191495" name="Object 7"/>
          <p:cNvGraphicFramePr>
            <a:graphicFrameLocks noGrp="1" noChangeAspect="1"/>
          </p:cNvGraphicFramePr>
          <p:nvPr>
            <p:ph sz="half" idx="2"/>
          </p:nvPr>
        </p:nvGraphicFramePr>
        <p:xfrm>
          <a:off x="4284663" y="4076700"/>
          <a:ext cx="3960812" cy="1743075"/>
        </p:xfrm>
        <a:graphic>
          <a:graphicData uri="http://schemas.openxmlformats.org/presentationml/2006/ole">
            <mc:AlternateContent xmlns:mc="http://schemas.openxmlformats.org/markup-compatibility/2006">
              <mc:Choice xmlns:v="urn:schemas-microsoft-com:vml" Requires="v">
                <p:oleObj spid="_x0000_s6162" name="数式" r:id="rId4" imgW="1904760" imgH="838080" progId="Equation.3">
                  <p:embed/>
                </p:oleObj>
              </mc:Choice>
              <mc:Fallback>
                <p:oleObj name="数式" r:id="rId4" imgW="1904760" imgH="8380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4076700"/>
                        <a:ext cx="3960812" cy="174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70594111"/>
      </p:ext>
    </p:extLst>
  </p:cSld>
  <p:clrMapOvr>
    <a:masterClrMapping/>
  </p:clrMapOvr>
  <p:transition>
    <p:blind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fontScale="90000"/>
          </a:bodyPr>
          <a:lstStyle/>
          <a:p>
            <a:r>
              <a:rPr lang="en-US" altLang="ja-JP" dirty="0"/>
              <a:t>Modified Icosahedral </a:t>
            </a:r>
            <a:r>
              <a:rPr lang="en-US" altLang="ja-JP" dirty="0" smtClean="0"/>
              <a:t>Grid</a:t>
            </a:r>
            <a:endParaRPr lang="en-US" altLang="ja-JP" dirty="0"/>
          </a:p>
        </p:txBody>
      </p:sp>
      <p:sp>
        <p:nvSpPr>
          <p:cNvPr id="183299" name="Rectangle 3"/>
          <p:cNvSpPr>
            <a:spLocks noGrp="1" noChangeArrowheads="1"/>
          </p:cNvSpPr>
          <p:nvPr>
            <p:ph type="body" sz="half" idx="1"/>
          </p:nvPr>
        </p:nvSpPr>
        <p:spPr>
          <a:xfrm>
            <a:off x="468313" y="692150"/>
            <a:ext cx="8280400" cy="5257800"/>
          </a:xfrm>
        </p:spPr>
        <p:txBody>
          <a:bodyPr>
            <a:normAutofit fontScale="92500" lnSpcReduction="20000"/>
          </a:bodyPr>
          <a:lstStyle/>
          <a:p>
            <a:pPr marL="0" indent="0"/>
            <a:r>
              <a:rPr lang="en-US" altLang="ja-JP" sz="2000"/>
              <a:t>  </a:t>
            </a:r>
            <a:r>
              <a:rPr lang="en-US" altLang="ja-JP"/>
              <a:t>SPR-grid</a:t>
            </a:r>
          </a:p>
          <a:p>
            <a:pPr marL="457200" lvl="1" indent="0"/>
            <a:r>
              <a:rPr lang="en-US" altLang="ja-JP"/>
              <a:t>  Solve the spring dynamics</a:t>
            </a:r>
          </a:p>
          <a:p>
            <a:pPr lvl="2">
              <a:buFontTx/>
              <a:buNone/>
            </a:pPr>
            <a:r>
              <a:rPr lang="en-US" altLang="ja-JP">
                <a:sym typeface="Wingdings" pitchFamily="2" charset="2"/>
              </a:rPr>
              <a:t> </a:t>
            </a:r>
            <a:r>
              <a:rPr lang="en-US" altLang="ja-JP"/>
              <a:t>The system calms down to the static balance</a:t>
            </a:r>
            <a:br>
              <a:rPr lang="en-US" altLang="ja-JP"/>
            </a:br>
            <a:r>
              <a:rPr lang="en-US" altLang="ja-JP"/>
              <a:t/>
            </a:r>
            <a:br>
              <a:rPr lang="en-US" altLang="ja-JP"/>
            </a:br>
            <a:r>
              <a:rPr lang="en-US" altLang="ja-JP"/>
              <a:t/>
            </a:r>
            <a:br>
              <a:rPr lang="en-US" altLang="ja-JP"/>
            </a:br>
            <a:endParaRPr lang="en-US" altLang="ja-JP"/>
          </a:p>
          <a:p>
            <a:pPr marL="457200" lvl="1" indent="0"/>
            <a:r>
              <a:rPr lang="en-US" altLang="ja-JP"/>
              <a:t>  Construction of CV</a:t>
            </a:r>
          </a:p>
          <a:p>
            <a:pPr lvl="2"/>
            <a:r>
              <a:rPr lang="en-US" altLang="ja-JP"/>
              <a:t>Connection of the center of triangles</a:t>
            </a:r>
          </a:p>
          <a:p>
            <a:pPr marL="0" indent="0"/>
            <a:r>
              <a:rPr lang="en-US" altLang="ja-JP"/>
              <a:t> One non-dimensional parameter </a:t>
            </a:r>
            <a:r>
              <a:rPr lang="en-US" altLang="ja-JP">
                <a:latin typeface="Symbol" pitchFamily="18" charset="2"/>
              </a:rPr>
              <a:t>b</a:t>
            </a:r>
          </a:p>
          <a:p>
            <a:pPr marL="457200" lvl="1" indent="0"/>
            <a:r>
              <a:rPr lang="en-US" altLang="ja-JP"/>
              <a:t>  Natural length of spring</a:t>
            </a:r>
            <a:br>
              <a:rPr lang="en-US" altLang="ja-JP"/>
            </a:br>
            <a:r>
              <a:rPr lang="en-US" altLang="ja-JP"/>
              <a:t/>
            </a:r>
            <a:br>
              <a:rPr lang="en-US" altLang="ja-JP"/>
            </a:br>
            <a:r>
              <a:rPr lang="en-US" altLang="ja-JP"/>
              <a:t/>
            </a:r>
            <a:br>
              <a:rPr lang="en-US" altLang="ja-JP"/>
            </a:br>
            <a:r>
              <a:rPr lang="en-US" altLang="ja-JP"/>
              <a:t/>
            </a:r>
            <a:br>
              <a:rPr lang="en-US" altLang="ja-JP"/>
            </a:br>
            <a:endParaRPr lang="en-US" altLang="ja-JP"/>
          </a:p>
          <a:p>
            <a:pPr lvl="2"/>
            <a:r>
              <a:rPr lang="en-US" altLang="ja-JP"/>
              <a:t>Should be tuned!</a:t>
            </a:r>
          </a:p>
        </p:txBody>
      </p:sp>
      <p:graphicFrame>
        <p:nvGraphicFramePr>
          <p:cNvPr id="183304" name="Object 8"/>
          <p:cNvGraphicFramePr>
            <a:graphicFrameLocks noGrp="1" noChangeAspect="1"/>
          </p:cNvGraphicFramePr>
          <p:nvPr>
            <p:ph sz="quarter" idx="2"/>
          </p:nvPr>
        </p:nvGraphicFramePr>
        <p:xfrm>
          <a:off x="1979613" y="1844675"/>
          <a:ext cx="2235200" cy="863600"/>
        </p:xfrm>
        <a:graphic>
          <a:graphicData uri="http://schemas.openxmlformats.org/presentationml/2006/ole">
            <mc:AlternateContent xmlns:mc="http://schemas.openxmlformats.org/markup-compatibility/2006">
              <mc:Choice xmlns:v="urn:schemas-microsoft-com:vml" Requires="v">
                <p:oleObj spid="_x0000_s7202" name="数式" r:id="rId3" imgW="1117440" imgH="431640" progId="Equation.3">
                  <p:embed/>
                </p:oleObj>
              </mc:Choice>
              <mc:Fallback>
                <p:oleObj name="数式" r:id="rId3" imgW="111744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844675"/>
                        <a:ext cx="22352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3301" name="Text Box 5"/>
          <p:cNvSpPr txBox="1">
            <a:spLocks noChangeArrowheads="1"/>
          </p:cNvSpPr>
          <p:nvPr/>
        </p:nvSpPr>
        <p:spPr bwMode="auto">
          <a:xfrm>
            <a:off x="4784725" y="2587625"/>
            <a:ext cx="273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endParaRPr lang="ja-JP" altLang="ja-JP"/>
          </a:p>
        </p:txBody>
      </p:sp>
      <p:graphicFrame>
        <p:nvGraphicFramePr>
          <p:cNvPr id="183308" name="Object 12"/>
          <p:cNvGraphicFramePr>
            <a:graphicFrameLocks noGrp="1" noChangeAspect="1"/>
          </p:cNvGraphicFramePr>
          <p:nvPr>
            <p:ph sz="quarter" idx="3"/>
          </p:nvPr>
        </p:nvGraphicFramePr>
        <p:xfrm>
          <a:off x="1908175" y="4365625"/>
          <a:ext cx="1854200" cy="785813"/>
        </p:xfrm>
        <a:graphic>
          <a:graphicData uri="http://schemas.openxmlformats.org/presentationml/2006/ole">
            <mc:AlternateContent xmlns:mc="http://schemas.openxmlformats.org/markup-compatibility/2006">
              <mc:Choice xmlns:v="urn:schemas-microsoft-com:vml" Requires="v">
                <p:oleObj spid="_x0000_s7203" name="数式" r:id="rId5" imgW="927000" imgH="393480" progId="Equation.3">
                  <p:embed/>
                </p:oleObj>
              </mc:Choice>
              <mc:Fallback>
                <p:oleObj name="数式" r:id="rId5" imgW="92700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4365625"/>
                        <a:ext cx="1854200"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31444967"/>
      </p:ext>
    </p:extLst>
  </p:cSld>
  <p:clrMapOvr>
    <a:masterClrMapping/>
  </p:clrMapOvr>
  <p:transition>
    <p:blind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67544" y="24674"/>
            <a:ext cx="8229600" cy="723038"/>
          </a:xfrm>
        </p:spPr>
        <p:txBody>
          <a:bodyPr>
            <a:normAutofit fontScale="90000"/>
          </a:bodyPr>
          <a:lstStyle/>
          <a:p>
            <a:r>
              <a:rPr lang="en-US" altLang="ja-JP" dirty="0"/>
              <a:t>Dependency of </a:t>
            </a:r>
            <a:r>
              <a:rPr lang="en-US" altLang="ja-JP" dirty="0">
                <a:latin typeface="Symbol" pitchFamily="18" charset="2"/>
              </a:rPr>
              <a:t>b</a:t>
            </a:r>
            <a:r>
              <a:rPr lang="en-US" altLang="ja-JP" dirty="0"/>
              <a:t> on homogeneity</a:t>
            </a:r>
          </a:p>
        </p:txBody>
      </p:sp>
      <p:pic>
        <p:nvPicPr>
          <p:cNvPr id="139268" name="Picture 4" descr="lspr-beta-depend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08050"/>
            <a:ext cx="6862763" cy="4805363"/>
          </a:xfrm>
          <a:prstGeom prst="rect">
            <a:avLst/>
          </a:prstGeom>
          <a:noFill/>
          <a:extLst>
            <a:ext uri="{909E8E84-426E-40DD-AFC4-6F175D3DCCD1}">
              <a14:hiddenFill xmlns:a14="http://schemas.microsoft.com/office/drawing/2010/main">
                <a:solidFill>
                  <a:srgbClr val="FFFFFF"/>
                </a:solidFill>
              </a14:hiddenFill>
            </a:ext>
          </a:extLst>
        </p:spPr>
      </p:pic>
      <p:sp>
        <p:nvSpPr>
          <p:cNvPr id="139270" name="Text Box 6"/>
          <p:cNvSpPr txBox="1">
            <a:spLocks noChangeArrowheads="1"/>
          </p:cNvSpPr>
          <p:nvPr/>
        </p:nvSpPr>
        <p:spPr bwMode="auto">
          <a:xfrm>
            <a:off x="250825" y="5445125"/>
            <a:ext cx="3673475" cy="7016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u="sng">
                <a:solidFill>
                  <a:srgbClr val="FF0000"/>
                </a:solidFill>
                <a:effectLst>
                  <a:outerShdw blurRad="38100" dist="38100" dir="2700000" algn="tl">
                    <a:srgbClr val="000000"/>
                  </a:outerShdw>
                </a:effectLst>
                <a:latin typeface="Arial" pitchFamily="34" charset="0"/>
              </a:rPr>
              <a:t>The standard grid</a:t>
            </a:r>
          </a:p>
          <a:p>
            <a:r>
              <a:rPr lang="en-US" altLang="ja-JP" b="0" i="1">
                <a:latin typeface="Arial" pitchFamily="34" charset="0"/>
              </a:rPr>
              <a:t>l</a:t>
            </a:r>
            <a:r>
              <a:rPr lang="en-US" altLang="ja-JP" b="0" i="1" baseline="-10000">
                <a:latin typeface="Arial" pitchFamily="34" charset="0"/>
              </a:rPr>
              <a:t>max</a:t>
            </a:r>
            <a:r>
              <a:rPr lang="en-US" altLang="ja-JP" b="0" i="1">
                <a:latin typeface="Arial" pitchFamily="34" charset="0"/>
              </a:rPr>
              <a:t>/l</a:t>
            </a:r>
            <a:r>
              <a:rPr lang="en-US" altLang="ja-JP" b="0" i="1" baseline="-10000">
                <a:latin typeface="Arial" pitchFamily="34" charset="0"/>
              </a:rPr>
              <a:t>min</a:t>
            </a:r>
            <a:r>
              <a:rPr lang="en-US" altLang="ja-JP">
                <a:latin typeface="Arial" pitchFamily="34" charset="0"/>
              </a:rPr>
              <a:t>  </a:t>
            </a:r>
            <a:r>
              <a:rPr lang="en-US" altLang="ja-JP">
                <a:latin typeface="Arial" pitchFamily="34" charset="0"/>
                <a:sym typeface="Wingdings" pitchFamily="2" charset="2"/>
              </a:rPr>
              <a:t> </a:t>
            </a:r>
            <a:r>
              <a:rPr lang="en-US" altLang="ja-JP">
                <a:latin typeface="Arial" pitchFamily="34" charset="0"/>
              </a:rPr>
              <a:t> </a:t>
            </a:r>
            <a:r>
              <a:rPr lang="en-US" altLang="ja-JP">
                <a:solidFill>
                  <a:schemeClr val="accent2"/>
                </a:solidFill>
                <a:effectLst>
                  <a:outerShdw blurRad="38100" dist="38100" dir="2700000" algn="tl">
                    <a:srgbClr val="000000"/>
                  </a:outerShdw>
                </a:effectLst>
                <a:latin typeface="Arial" pitchFamily="34" charset="0"/>
              </a:rPr>
              <a:t>1.34</a:t>
            </a:r>
            <a:r>
              <a:rPr lang="en-US" altLang="ja-JP">
                <a:latin typeface="Arial" pitchFamily="34" charset="0"/>
              </a:rPr>
              <a:t>.</a:t>
            </a:r>
          </a:p>
        </p:txBody>
      </p:sp>
      <p:sp>
        <p:nvSpPr>
          <p:cNvPr id="139271" name="Text Box 7"/>
          <p:cNvSpPr txBox="1">
            <a:spLocks noChangeArrowheads="1"/>
          </p:cNvSpPr>
          <p:nvPr/>
        </p:nvSpPr>
        <p:spPr bwMode="auto">
          <a:xfrm>
            <a:off x="5038725" y="5516563"/>
            <a:ext cx="4105275" cy="10064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u="sng">
                <a:solidFill>
                  <a:srgbClr val="FF0000"/>
                </a:solidFill>
                <a:effectLst>
                  <a:outerShdw blurRad="38100" dist="38100" dir="2700000" algn="tl">
                    <a:srgbClr val="000000"/>
                  </a:outerShdw>
                </a:effectLst>
                <a:latin typeface="Arial" pitchFamily="34" charset="0"/>
              </a:rPr>
              <a:t>The spring grid</a:t>
            </a:r>
          </a:p>
          <a:p>
            <a:r>
              <a:rPr lang="en-US" altLang="ja-JP" b="0" i="1">
                <a:latin typeface="Arial" pitchFamily="34" charset="0"/>
              </a:rPr>
              <a:t>l</a:t>
            </a:r>
            <a:r>
              <a:rPr lang="en-US" altLang="ja-JP" b="0" i="1" baseline="-10000">
                <a:latin typeface="Arial" pitchFamily="34" charset="0"/>
              </a:rPr>
              <a:t>max</a:t>
            </a:r>
            <a:r>
              <a:rPr lang="en-US" altLang="ja-JP" b="0" i="1">
                <a:latin typeface="Arial" pitchFamily="34" charset="0"/>
              </a:rPr>
              <a:t>/l</a:t>
            </a:r>
            <a:r>
              <a:rPr lang="en-US" altLang="ja-JP" b="0" i="1" baseline="-10000">
                <a:latin typeface="Arial" pitchFamily="34" charset="0"/>
              </a:rPr>
              <a:t>min</a:t>
            </a:r>
            <a:r>
              <a:rPr lang="en-US" altLang="ja-JP">
                <a:latin typeface="Arial" pitchFamily="34" charset="0"/>
              </a:rPr>
              <a:t>  depends on </a:t>
            </a:r>
            <a:r>
              <a:rPr lang="en-US" altLang="ja-JP" b="0" i="1">
                <a:latin typeface="Symbol" pitchFamily="18" charset="2"/>
              </a:rPr>
              <a:t>b</a:t>
            </a:r>
            <a:r>
              <a:rPr lang="en-US" altLang="ja-JP">
                <a:latin typeface="Arial" pitchFamily="34" charset="0"/>
              </a:rPr>
              <a:t> and glevel.</a:t>
            </a:r>
          </a:p>
          <a:p>
            <a:pPr>
              <a:buFont typeface="Wingdings" pitchFamily="2" charset="2"/>
              <a:buChar char="à"/>
            </a:pPr>
            <a:r>
              <a:rPr lang="en-US" altLang="ja-JP">
                <a:latin typeface="Arial" pitchFamily="34" charset="0"/>
              </a:rPr>
              <a:t>If  </a:t>
            </a:r>
            <a:r>
              <a:rPr lang="en-US" altLang="ja-JP" b="0" i="1">
                <a:latin typeface="Symbol" pitchFamily="18" charset="2"/>
              </a:rPr>
              <a:t>b</a:t>
            </a:r>
            <a:r>
              <a:rPr lang="en-US" altLang="ja-JP">
                <a:latin typeface="Arial" pitchFamily="34" charset="0"/>
              </a:rPr>
              <a:t> =1.2, </a:t>
            </a:r>
            <a:r>
              <a:rPr lang="en-US" altLang="ja-JP" b="0" i="1">
                <a:latin typeface="Arial" pitchFamily="34" charset="0"/>
              </a:rPr>
              <a:t>lmax/lmin</a:t>
            </a:r>
            <a:r>
              <a:rPr lang="en-US" altLang="ja-JP">
                <a:latin typeface="Arial" pitchFamily="34" charset="0"/>
              </a:rPr>
              <a:t> </a:t>
            </a:r>
            <a:r>
              <a:rPr lang="en-US" altLang="ja-JP">
                <a:latin typeface="Arial" pitchFamily="34" charset="0"/>
                <a:sym typeface="Wingdings" pitchFamily="2" charset="2"/>
              </a:rPr>
              <a:t></a:t>
            </a:r>
            <a:r>
              <a:rPr lang="en-US" altLang="ja-JP">
                <a:latin typeface="Arial" pitchFamily="34" charset="0"/>
              </a:rPr>
              <a:t> </a:t>
            </a:r>
            <a:r>
              <a:rPr lang="en-US" altLang="ja-JP">
                <a:solidFill>
                  <a:srgbClr val="FF0000"/>
                </a:solidFill>
                <a:effectLst>
                  <a:outerShdw blurRad="38100" dist="38100" dir="2700000" algn="tl">
                    <a:srgbClr val="000000"/>
                  </a:outerShdw>
                </a:effectLst>
                <a:latin typeface="Arial" pitchFamily="34" charset="0"/>
              </a:rPr>
              <a:t>1.24</a:t>
            </a:r>
            <a:r>
              <a:rPr lang="en-US" altLang="ja-JP">
                <a:latin typeface="Arial" pitchFamily="34" charset="0"/>
              </a:rPr>
              <a:t>.</a:t>
            </a:r>
          </a:p>
        </p:txBody>
      </p:sp>
      <p:sp>
        <p:nvSpPr>
          <p:cNvPr id="139272" name="Text Box 8"/>
          <p:cNvSpPr txBox="1">
            <a:spLocks noChangeArrowheads="1"/>
          </p:cNvSpPr>
          <p:nvPr/>
        </p:nvSpPr>
        <p:spPr bwMode="auto">
          <a:xfrm>
            <a:off x="1887512" y="756110"/>
            <a:ext cx="5838825"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Arial" pitchFamily="34" charset="0"/>
              </a:rPr>
              <a:t>The ratio of  </a:t>
            </a:r>
            <a:r>
              <a:rPr lang="en-US" altLang="ja-JP" b="0" i="1"/>
              <a:t>lmax</a:t>
            </a:r>
            <a:r>
              <a:rPr lang="en-US" altLang="ja-JP"/>
              <a:t> </a:t>
            </a:r>
            <a:r>
              <a:rPr lang="en-US" altLang="ja-JP">
                <a:latin typeface="Arial" pitchFamily="34" charset="0"/>
              </a:rPr>
              <a:t>/ </a:t>
            </a:r>
            <a:r>
              <a:rPr lang="en-US" altLang="ja-JP" b="0" i="1"/>
              <a:t>lmin</a:t>
            </a:r>
            <a:r>
              <a:rPr lang="en-US" altLang="ja-JP">
                <a:latin typeface="Arial" pitchFamily="34" charset="0"/>
              </a:rPr>
              <a:t>  against the parameter </a:t>
            </a:r>
            <a:r>
              <a:rPr lang="en-US" altLang="ja-JP">
                <a:latin typeface="Symbol" pitchFamily="18" charset="2"/>
              </a:rPr>
              <a:t>b</a:t>
            </a:r>
          </a:p>
        </p:txBody>
      </p:sp>
      <p:sp>
        <p:nvSpPr>
          <p:cNvPr id="139273" name="Line 9"/>
          <p:cNvSpPr>
            <a:spLocks noChangeShapeType="1"/>
          </p:cNvSpPr>
          <p:nvPr/>
        </p:nvSpPr>
        <p:spPr bwMode="auto">
          <a:xfrm flipV="1">
            <a:off x="2124075" y="4365625"/>
            <a:ext cx="1223963" cy="1079500"/>
          </a:xfrm>
          <a:prstGeom prst="line">
            <a:avLst/>
          </a:prstGeom>
          <a:noFill/>
          <a:ln w="254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9274" name="Line 10"/>
          <p:cNvSpPr>
            <a:spLocks noChangeShapeType="1"/>
          </p:cNvSpPr>
          <p:nvPr/>
        </p:nvSpPr>
        <p:spPr bwMode="auto">
          <a:xfrm flipH="1" flipV="1">
            <a:off x="7235825" y="4581525"/>
            <a:ext cx="1008063" cy="935038"/>
          </a:xfrm>
          <a:prstGeom prst="line">
            <a:avLst/>
          </a:prstGeom>
          <a:noFill/>
          <a:ln w="254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Tree>
    <p:extLst>
      <p:ext uri="{BB962C8B-B14F-4D97-AF65-F5344CB8AC3E}">
        <p14:creationId xmlns:p14="http://schemas.microsoft.com/office/powerpoint/2010/main" val="141325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73869" y="0"/>
            <a:ext cx="8229600" cy="778098"/>
          </a:xfrm>
        </p:spPr>
        <p:txBody>
          <a:bodyPr/>
          <a:lstStyle/>
          <a:p>
            <a:r>
              <a:rPr lang="en-US" altLang="ja-JP" dirty="0"/>
              <a:t>Modified Icosahedral </a:t>
            </a:r>
            <a:r>
              <a:rPr lang="en-US" altLang="ja-JP" dirty="0" smtClean="0"/>
              <a:t>Grid</a:t>
            </a:r>
            <a:endParaRPr lang="en-US" altLang="ja-JP" dirty="0"/>
          </a:p>
        </p:txBody>
      </p:sp>
      <p:sp>
        <p:nvSpPr>
          <p:cNvPr id="138243" name="Rectangle 3"/>
          <p:cNvSpPr>
            <a:spLocks noGrp="1" noChangeArrowheads="1"/>
          </p:cNvSpPr>
          <p:nvPr>
            <p:ph type="body" idx="1"/>
          </p:nvPr>
        </p:nvSpPr>
        <p:spPr>
          <a:xfrm>
            <a:off x="457200" y="692696"/>
            <a:ext cx="8229600" cy="5433467"/>
          </a:xfrm>
        </p:spPr>
        <p:txBody>
          <a:bodyPr/>
          <a:lstStyle/>
          <a:p>
            <a:r>
              <a:rPr lang="en-US" altLang="ja-JP" dirty="0"/>
              <a:t>Gravitational-Centered Relocation</a:t>
            </a:r>
          </a:p>
          <a:p>
            <a:pPr lvl="1"/>
            <a:r>
              <a:rPr lang="en-US" altLang="ja-JP" dirty="0"/>
              <a:t>To make the accuracy of numerical operators higher</a:t>
            </a:r>
          </a:p>
        </p:txBody>
      </p:sp>
      <p:pic>
        <p:nvPicPr>
          <p:cNvPr id="138244" name="Picture 4" descr="c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73238"/>
            <a:ext cx="3749675" cy="3683000"/>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p:cNvSpPr txBox="1">
            <a:spLocks noChangeArrowheads="1"/>
          </p:cNvSpPr>
          <p:nvPr/>
        </p:nvSpPr>
        <p:spPr bwMode="auto">
          <a:xfrm>
            <a:off x="3995738" y="1989138"/>
            <a:ext cx="4968875"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ＭＳ Ｐゴシック" pitchFamily="50" charset="-128"/>
              </a:defRPr>
            </a:lvl1pPr>
            <a:lvl2pPr marL="914400" indent="-457200">
              <a:defRPr kumimoji="1" sz="2400">
                <a:solidFill>
                  <a:schemeClr val="tx1"/>
                </a:solidFill>
                <a:latin typeface="Times New Roman" pitchFamily="18" charset="0"/>
                <a:ea typeface="ＭＳ Ｐゴシック" pitchFamily="50" charset="-128"/>
              </a:defRPr>
            </a:lvl2pPr>
            <a:lvl3pPr marL="1371600" indent="-457200">
              <a:defRPr kumimoji="1" sz="2400">
                <a:solidFill>
                  <a:schemeClr val="tx1"/>
                </a:solidFill>
                <a:latin typeface="Times New Roman" pitchFamily="18" charset="0"/>
                <a:ea typeface="ＭＳ Ｐゴシック" pitchFamily="50" charset="-128"/>
              </a:defRPr>
            </a:lvl3pPr>
            <a:lvl4pPr marL="1828800" indent="-457200">
              <a:defRPr kumimoji="1" sz="2400">
                <a:solidFill>
                  <a:schemeClr val="tx1"/>
                </a:solidFill>
                <a:latin typeface="Times New Roman" pitchFamily="18" charset="0"/>
                <a:ea typeface="ＭＳ Ｐゴシック" pitchFamily="50" charset="-128"/>
              </a:defRPr>
            </a:lvl4pPr>
            <a:lvl5pPr marL="2286000" indent="-457200">
              <a:defRPr kumimoji="1" sz="2400">
                <a:solidFill>
                  <a:schemeClr val="tx1"/>
                </a:solidFill>
                <a:latin typeface="Times New Roman" pitchFamily="18" charset="0"/>
                <a:ea typeface="ＭＳ Ｐゴシック" pitchFamily="50" charset="-128"/>
              </a:defRPr>
            </a:lvl5pPr>
            <a:lvl6pPr marL="274320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20040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65760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11480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buFontTx/>
              <a:buAutoNum type="arabicPeriod"/>
            </a:pPr>
            <a:r>
              <a:rPr lang="en-US" altLang="ja-JP" sz="2000" dirty="0">
                <a:solidFill>
                  <a:srgbClr val="000000"/>
                </a:solidFill>
                <a:latin typeface="Arial" pitchFamily="34" charset="0"/>
              </a:rPr>
              <a:t>SPR-grid:</a:t>
            </a:r>
            <a:br>
              <a:rPr lang="en-US" altLang="ja-JP" sz="2000" dirty="0">
                <a:solidFill>
                  <a:srgbClr val="000000"/>
                </a:solidFill>
                <a:latin typeface="Arial" pitchFamily="34" charset="0"/>
              </a:rPr>
            </a:br>
            <a:r>
              <a:rPr lang="en-US" altLang="ja-JP" sz="2000" dirty="0">
                <a:solidFill>
                  <a:srgbClr val="000000"/>
                </a:solidFill>
                <a:latin typeface="Arial" pitchFamily="34" charset="0"/>
              </a:rPr>
              <a:t>Generated by the spring dynamics.  </a:t>
            </a:r>
            <a:r>
              <a:rPr lang="en-US" altLang="ja-JP" sz="2000" dirty="0">
                <a:solidFill>
                  <a:srgbClr val="000000"/>
                </a:solidFill>
                <a:latin typeface="Arial" pitchFamily="34" charset="0"/>
                <a:sym typeface="Wingdings" pitchFamily="2" charset="2"/>
              </a:rPr>
              <a:t> </a:t>
            </a:r>
            <a:r>
              <a:rPr lang="en-US" altLang="ja-JP" sz="2000" dirty="0">
                <a:solidFill>
                  <a:srgbClr val="FF0000"/>
                </a:solidFill>
                <a:latin typeface="Arial" pitchFamily="34" charset="0"/>
              </a:rPr>
              <a:t>●</a:t>
            </a:r>
          </a:p>
          <a:p>
            <a:pPr>
              <a:buFontTx/>
              <a:buAutoNum type="arabicPeriod"/>
            </a:pPr>
            <a:r>
              <a:rPr lang="en-US" altLang="ja-JP" sz="2000" dirty="0">
                <a:solidFill>
                  <a:srgbClr val="000000"/>
                </a:solidFill>
                <a:latin typeface="Arial" pitchFamily="34" charset="0"/>
              </a:rPr>
              <a:t>CV:</a:t>
            </a:r>
            <a:br>
              <a:rPr lang="en-US" altLang="ja-JP" sz="2000" dirty="0">
                <a:solidFill>
                  <a:srgbClr val="000000"/>
                </a:solidFill>
                <a:latin typeface="Arial" pitchFamily="34" charset="0"/>
              </a:rPr>
            </a:br>
            <a:r>
              <a:rPr lang="en-US" altLang="ja-JP" sz="2000" dirty="0">
                <a:solidFill>
                  <a:srgbClr val="000000"/>
                </a:solidFill>
                <a:latin typeface="Arial" pitchFamily="34" charset="0"/>
              </a:rPr>
              <a:t>Defined by connecting the GC of triangle elements. </a:t>
            </a:r>
            <a:br>
              <a:rPr lang="en-US" altLang="ja-JP" sz="2000" dirty="0">
                <a:solidFill>
                  <a:srgbClr val="000000"/>
                </a:solidFill>
                <a:latin typeface="Arial" pitchFamily="34" charset="0"/>
              </a:rPr>
            </a:br>
            <a:r>
              <a:rPr lang="en-US" altLang="ja-JP" sz="2000" dirty="0">
                <a:solidFill>
                  <a:srgbClr val="000000"/>
                </a:solidFill>
                <a:latin typeface="Arial" pitchFamily="34" charset="0"/>
                <a:sym typeface="Wingdings" pitchFamily="2" charset="2"/>
              </a:rPr>
              <a:t> </a:t>
            </a:r>
            <a:r>
              <a:rPr lang="en-US" altLang="ja-JP" sz="2000" dirty="0">
                <a:solidFill>
                  <a:srgbClr val="008000"/>
                </a:solidFill>
                <a:latin typeface="Arial" pitchFamily="34" charset="0"/>
                <a:sym typeface="Wingdings" pitchFamily="2" charset="2"/>
              </a:rPr>
              <a:t>▲</a:t>
            </a:r>
            <a:endParaRPr lang="en-US" altLang="ja-JP" sz="2000" dirty="0">
              <a:solidFill>
                <a:srgbClr val="008000"/>
              </a:solidFill>
              <a:latin typeface="Arial" pitchFamily="34" charset="0"/>
            </a:endParaRPr>
          </a:p>
          <a:p>
            <a:pPr>
              <a:buFontTx/>
              <a:buAutoNum type="arabicPeriod"/>
            </a:pPr>
            <a:r>
              <a:rPr lang="en-US" altLang="ja-JP" sz="2000" dirty="0">
                <a:solidFill>
                  <a:srgbClr val="000000"/>
                </a:solidFill>
                <a:latin typeface="Arial" pitchFamily="34" charset="0"/>
              </a:rPr>
              <a:t>SPR-GC-grid:</a:t>
            </a:r>
            <a:br>
              <a:rPr lang="en-US" altLang="ja-JP" sz="2000" dirty="0">
                <a:solidFill>
                  <a:srgbClr val="000000"/>
                </a:solidFill>
                <a:latin typeface="Arial" pitchFamily="34" charset="0"/>
              </a:rPr>
            </a:br>
            <a:r>
              <a:rPr lang="en-US" altLang="ja-JP" sz="2000" dirty="0">
                <a:solidFill>
                  <a:srgbClr val="000000"/>
                </a:solidFill>
                <a:latin typeface="Arial" pitchFamily="34" charset="0"/>
              </a:rPr>
              <a:t>The grid points are moved to the GC of CV.</a:t>
            </a:r>
            <a:br>
              <a:rPr lang="en-US" altLang="ja-JP" sz="2000" dirty="0">
                <a:solidFill>
                  <a:srgbClr val="000000"/>
                </a:solidFill>
                <a:latin typeface="Arial" pitchFamily="34" charset="0"/>
              </a:rPr>
            </a:br>
            <a:r>
              <a:rPr lang="en-US" altLang="ja-JP" sz="2000" dirty="0">
                <a:solidFill>
                  <a:srgbClr val="000000"/>
                </a:solidFill>
                <a:latin typeface="Arial" pitchFamily="34" charset="0"/>
              </a:rPr>
              <a:t> </a:t>
            </a:r>
            <a:r>
              <a:rPr lang="en-US" altLang="ja-JP" sz="2000" dirty="0">
                <a:solidFill>
                  <a:srgbClr val="000000"/>
                </a:solidFill>
                <a:latin typeface="Arial" pitchFamily="34" charset="0"/>
                <a:sym typeface="Wingdings" pitchFamily="2" charset="2"/>
              </a:rPr>
              <a:t> </a:t>
            </a:r>
            <a:r>
              <a:rPr lang="en-US" altLang="ja-JP" sz="2000" dirty="0">
                <a:solidFill>
                  <a:schemeClr val="accent2"/>
                </a:solidFill>
                <a:latin typeface="Arial" pitchFamily="34" charset="0"/>
              </a:rPr>
              <a:t>●</a:t>
            </a:r>
          </a:p>
        </p:txBody>
      </p:sp>
      <p:sp>
        <p:nvSpPr>
          <p:cNvPr id="138246" name="Text Box 6"/>
          <p:cNvSpPr txBox="1">
            <a:spLocks noChangeArrowheads="1"/>
          </p:cNvSpPr>
          <p:nvPr/>
        </p:nvSpPr>
        <p:spPr bwMode="auto">
          <a:xfrm>
            <a:off x="1619250" y="5589588"/>
            <a:ext cx="5938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0000"/>
                </a:solidFill>
                <a:effectLst>
                  <a:outerShdw blurRad="38100" dist="38100" dir="2700000" algn="tl">
                    <a:srgbClr val="000000"/>
                  </a:outerShdw>
                </a:effectLst>
                <a:latin typeface="Arial" pitchFamily="34" charset="0"/>
                <a:sym typeface="Wingdings" pitchFamily="2" charset="2"/>
              </a:rPr>
              <a:t></a:t>
            </a:r>
            <a:r>
              <a:rPr lang="en-US" altLang="ja-JP">
                <a:solidFill>
                  <a:srgbClr val="FF0000"/>
                </a:solidFill>
                <a:effectLst>
                  <a:outerShdw blurRad="38100" dist="38100" dir="2700000" algn="tl">
                    <a:srgbClr val="000000"/>
                  </a:outerShdw>
                </a:effectLst>
                <a:latin typeface="Arial" pitchFamily="34" charset="0"/>
              </a:rPr>
              <a:t> The 2</a:t>
            </a:r>
            <a:r>
              <a:rPr lang="en-US" altLang="ja-JP" baseline="30000">
                <a:solidFill>
                  <a:srgbClr val="FF0000"/>
                </a:solidFill>
                <a:effectLst>
                  <a:outerShdw blurRad="38100" dist="38100" dir="2700000" algn="tl">
                    <a:srgbClr val="000000"/>
                  </a:outerShdw>
                </a:effectLst>
                <a:latin typeface="Arial" pitchFamily="34" charset="0"/>
              </a:rPr>
              <a:t>nd</a:t>
            </a:r>
            <a:r>
              <a:rPr lang="en-US" altLang="ja-JP">
                <a:solidFill>
                  <a:srgbClr val="FF0000"/>
                </a:solidFill>
                <a:effectLst>
                  <a:outerShdw blurRad="38100" dist="38100" dir="2700000" algn="tl">
                    <a:srgbClr val="000000"/>
                  </a:outerShdw>
                </a:effectLst>
                <a:latin typeface="Arial" pitchFamily="34" charset="0"/>
              </a:rPr>
              <a:t> order accuracy of numerical operator</a:t>
            </a:r>
          </a:p>
          <a:p>
            <a:r>
              <a:rPr lang="en-US" altLang="ja-JP">
                <a:solidFill>
                  <a:srgbClr val="FF0000"/>
                </a:solidFill>
                <a:effectLst>
                  <a:outerShdw blurRad="38100" dist="38100" dir="2700000" algn="tl">
                    <a:srgbClr val="000000"/>
                  </a:outerShdw>
                </a:effectLst>
                <a:latin typeface="Arial" pitchFamily="34" charset="0"/>
              </a:rPr>
              <a:t>     is perfectly guaranteed at all of grid points.</a:t>
            </a:r>
            <a:r>
              <a:rPr lang="en-US" altLang="ja-JP"/>
              <a:t> </a:t>
            </a:r>
          </a:p>
        </p:txBody>
      </p:sp>
    </p:spTree>
    <p:extLst>
      <p:ext uri="{BB962C8B-B14F-4D97-AF65-F5344CB8AC3E}">
        <p14:creationId xmlns:p14="http://schemas.microsoft.com/office/powerpoint/2010/main" val="103920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4638"/>
            <a:ext cx="8229600" cy="706090"/>
          </a:xfrm>
        </p:spPr>
        <p:txBody>
          <a:bodyPr>
            <a:normAutofit fontScale="90000"/>
          </a:bodyPr>
          <a:lstStyle/>
          <a:p>
            <a:r>
              <a:rPr kumimoji="1" lang="en-US" altLang="ja-JP" dirty="0" smtClean="0"/>
              <a:t>Outline</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normAutofit fontScale="77500" lnSpcReduction="20000"/>
          </a:bodyPr>
          <a:lstStyle/>
          <a:p>
            <a:r>
              <a:rPr kumimoji="1" lang="en-US" altLang="ja-JP" dirty="0" smtClean="0">
                <a:solidFill>
                  <a:srgbClr val="00B0F0"/>
                </a:solidFill>
              </a:rPr>
              <a:t>Background of the research</a:t>
            </a:r>
          </a:p>
          <a:p>
            <a:r>
              <a:rPr lang="en-US" altLang="ja-JP" dirty="0" smtClean="0"/>
              <a:t>Introduction to NICAM</a:t>
            </a:r>
          </a:p>
          <a:p>
            <a:pPr lvl="1"/>
            <a:r>
              <a:rPr lang="en-US" altLang="ja-JP" dirty="0" smtClean="0"/>
              <a:t>Example: Athena project</a:t>
            </a:r>
          </a:p>
          <a:p>
            <a:pPr lvl="1"/>
            <a:r>
              <a:rPr lang="en-US" altLang="ja-JP" dirty="0" smtClean="0"/>
              <a:t>ICOMEX</a:t>
            </a:r>
          </a:p>
          <a:p>
            <a:pPr lvl="1"/>
            <a:r>
              <a:rPr lang="en-US" altLang="ja-JP" dirty="0" smtClean="0"/>
              <a:t>NICAM </a:t>
            </a:r>
            <a:r>
              <a:rPr lang="en-US" altLang="ja-JP" dirty="0" err="1" smtClean="0"/>
              <a:t>numerics</a:t>
            </a:r>
            <a:endParaRPr lang="en-US" altLang="ja-JP" dirty="0"/>
          </a:p>
          <a:p>
            <a:pPr lvl="1"/>
            <a:r>
              <a:rPr lang="en-US" altLang="ja-JP" dirty="0"/>
              <a:t>C</a:t>
            </a:r>
            <a:r>
              <a:rPr lang="en-US" altLang="ja-JP" dirty="0" smtClean="0"/>
              <a:t>omputational strategy</a:t>
            </a:r>
          </a:p>
          <a:p>
            <a:r>
              <a:rPr lang="en-US" altLang="ja-JP" dirty="0" smtClean="0"/>
              <a:t>Main topics of researches</a:t>
            </a:r>
          </a:p>
          <a:p>
            <a:pPr lvl="1"/>
            <a:r>
              <a:rPr lang="en-US" altLang="ja-JP" dirty="0" smtClean="0"/>
              <a:t>MJO studies on the Earth Simulator</a:t>
            </a:r>
          </a:p>
          <a:p>
            <a:r>
              <a:rPr lang="en-US" altLang="ja-JP" dirty="0" smtClean="0"/>
              <a:t>K-computer studies</a:t>
            </a:r>
          </a:p>
          <a:p>
            <a:pPr lvl="1"/>
            <a:r>
              <a:rPr lang="en-US" altLang="ja-JP" dirty="0" smtClean="0"/>
              <a:t>More resolution: dx=870m</a:t>
            </a:r>
          </a:p>
          <a:p>
            <a:pPr lvl="1"/>
            <a:r>
              <a:rPr lang="en-US" altLang="ja-JP" dirty="0" smtClean="0"/>
              <a:t>More ensemble studies: MJO case sweep exp.</a:t>
            </a:r>
          </a:p>
          <a:p>
            <a:pPr lvl="1"/>
            <a:r>
              <a:rPr lang="en-US" altLang="ja-JP" dirty="0" smtClean="0"/>
              <a:t>Earth observation collaborations</a:t>
            </a:r>
          </a:p>
          <a:p>
            <a:pPr lvl="1"/>
            <a:r>
              <a:rPr lang="en-US" altLang="ja-JP" dirty="0" smtClean="0"/>
              <a:t>Longer integration: future change in tropical cyclones</a:t>
            </a:r>
          </a:p>
          <a:p>
            <a:pPr lvl="1"/>
            <a:endParaRPr lang="en-US" altLang="ja-JP" dirty="0" smtClean="0"/>
          </a:p>
          <a:p>
            <a:pPr lvl="1"/>
            <a:endParaRPr lang="en-US" altLang="ja-JP" dirty="0" smtClean="0"/>
          </a:p>
          <a:p>
            <a:pPr lvl="1"/>
            <a:endParaRPr lang="en-US" altLang="ja-JP" dirty="0" smtClean="0"/>
          </a:p>
          <a:p>
            <a:endParaRPr kumimoji="1" lang="ja-JP" altLang="en-US" dirty="0"/>
          </a:p>
        </p:txBody>
      </p:sp>
    </p:spTree>
    <p:extLst>
      <p:ext uri="{BB962C8B-B14F-4D97-AF65-F5344CB8AC3E}">
        <p14:creationId xmlns:p14="http://schemas.microsoft.com/office/powerpoint/2010/main" val="4236000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ja-JP"/>
              <a:t>Improvement of error distribution</a:t>
            </a:r>
          </a:p>
        </p:txBody>
      </p:sp>
      <p:sp>
        <p:nvSpPr>
          <p:cNvPr id="149507" name="Rectangle 3"/>
          <p:cNvSpPr>
            <a:spLocks noGrp="1" noChangeArrowheads="1"/>
          </p:cNvSpPr>
          <p:nvPr>
            <p:ph type="body" idx="1"/>
          </p:nvPr>
        </p:nvSpPr>
        <p:spPr>
          <a:xfrm>
            <a:off x="4859338" y="1042988"/>
            <a:ext cx="4284662" cy="5410200"/>
          </a:xfrm>
        </p:spPr>
        <p:txBody>
          <a:bodyPr>
            <a:normAutofit fontScale="92500" lnSpcReduction="10000"/>
          </a:bodyPr>
          <a:lstStyle/>
          <a:p>
            <a:r>
              <a:rPr lang="en-US" altLang="ja-JP"/>
              <a:t>STD-grid</a:t>
            </a:r>
          </a:p>
          <a:p>
            <a:pPr lvl="1"/>
            <a:r>
              <a:rPr lang="en-US" altLang="ja-JP"/>
              <a:t>Area of CV</a:t>
            </a:r>
          </a:p>
          <a:p>
            <a:pPr lvl="2"/>
            <a:r>
              <a:rPr lang="en-US" altLang="ja-JP"/>
              <a:t>Fractral distribution</a:t>
            </a:r>
            <a:br>
              <a:rPr lang="en-US" altLang="ja-JP"/>
            </a:br>
            <a:r>
              <a:rPr lang="en-US" altLang="ja-JP"/>
              <a:t>due to recursive division</a:t>
            </a:r>
          </a:p>
          <a:p>
            <a:pPr lvl="1"/>
            <a:r>
              <a:rPr lang="en-US" altLang="ja-JP"/>
              <a:t>Error of divergence</a:t>
            </a:r>
          </a:p>
          <a:p>
            <a:pPr lvl="2"/>
            <a:r>
              <a:rPr lang="en-US" altLang="ja-JP"/>
              <a:t>Fractral distribution error </a:t>
            </a:r>
          </a:p>
          <a:p>
            <a:pPr lvl="2">
              <a:buFont typeface="Wingdings" pitchFamily="2" charset="2"/>
              <a:buChar char="à"/>
            </a:pPr>
            <a:r>
              <a:rPr lang="en-US" altLang="ja-JP"/>
              <a:t>Generation of grid noise</a:t>
            </a:r>
          </a:p>
          <a:p>
            <a:r>
              <a:rPr lang="en-US" altLang="ja-JP"/>
              <a:t>SPR-GC-grid</a:t>
            </a:r>
          </a:p>
          <a:p>
            <a:pPr lvl="1"/>
            <a:r>
              <a:rPr lang="en-US" altLang="ja-JP"/>
              <a:t>Area of CV</a:t>
            </a:r>
          </a:p>
          <a:p>
            <a:pPr lvl="2"/>
            <a:r>
              <a:rPr lang="en-US" altLang="ja-JP"/>
              <a:t>Smooth distribution</a:t>
            </a:r>
          </a:p>
          <a:p>
            <a:pPr lvl="1"/>
            <a:r>
              <a:rPr lang="en-US" altLang="ja-JP"/>
              <a:t>Error of divergence</a:t>
            </a:r>
          </a:p>
          <a:p>
            <a:pPr lvl="2"/>
            <a:r>
              <a:rPr lang="en-US" altLang="ja-JP"/>
              <a:t>Smooth distribution</a:t>
            </a:r>
          </a:p>
          <a:p>
            <a:pPr lvl="2">
              <a:buFontTx/>
              <a:buNone/>
            </a:pPr>
            <a:r>
              <a:rPr lang="en-US" altLang="ja-JP">
                <a:sym typeface="Wingdings" pitchFamily="2" charset="2"/>
              </a:rPr>
              <a:t></a:t>
            </a:r>
            <a:r>
              <a:rPr lang="ja-JP" altLang="en-US">
                <a:sym typeface="Wingdings" pitchFamily="2" charset="2"/>
              </a:rPr>
              <a:t>　</a:t>
            </a:r>
            <a:r>
              <a:rPr lang="en-US" altLang="ja-JP">
                <a:sym typeface="Wingdings" pitchFamily="2" charset="2"/>
              </a:rPr>
              <a:t>Reduction of grid noise</a:t>
            </a:r>
            <a:endParaRPr lang="en-US" altLang="ja-JP"/>
          </a:p>
          <a:p>
            <a:pPr lvl="2"/>
            <a:endParaRPr lang="en-US" altLang="ja-JP"/>
          </a:p>
        </p:txBody>
      </p:sp>
      <p:pic>
        <p:nvPicPr>
          <p:cNvPr id="149508" name="Picture 4" descr="area-gc1-l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49509" name="Picture 5" descr="area-spdef-l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49510" name="Picture 6" descr="ddiv-gc1-5-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4478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49511" name="Picture 7" descr="ddiv-spdef-5-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191000"/>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49512" name="Text Box 8"/>
          <p:cNvSpPr txBox="1">
            <a:spLocks noChangeArrowheads="1"/>
          </p:cNvSpPr>
          <p:nvPr/>
        </p:nvSpPr>
        <p:spPr bwMode="auto">
          <a:xfrm>
            <a:off x="365125" y="1050925"/>
            <a:ext cx="1214438"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STD-grid</a:t>
            </a:r>
          </a:p>
        </p:txBody>
      </p:sp>
      <p:sp>
        <p:nvSpPr>
          <p:cNvPr id="149513" name="Text Box 9"/>
          <p:cNvSpPr txBox="1">
            <a:spLocks noChangeArrowheads="1"/>
          </p:cNvSpPr>
          <p:nvPr/>
        </p:nvSpPr>
        <p:spPr bwMode="auto">
          <a:xfrm>
            <a:off x="304800" y="654050"/>
            <a:ext cx="4478338" cy="3365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 Area of CV</a:t>
            </a:r>
            <a:r>
              <a:rPr lang="ja-JP" altLang="en-US" sz="1600"/>
              <a:t>　　　　　　　　    </a:t>
            </a:r>
            <a:r>
              <a:rPr lang="en-US" altLang="ja-JP" sz="1600"/>
              <a:t>- Error of divergence </a:t>
            </a:r>
          </a:p>
        </p:txBody>
      </p:sp>
      <p:sp>
        <p:nvSpPr>
          <p:cNvPr id="149514" name="Text Box 10"/>
          <p:cNvSpPr txBox="1">
            <a:spLocks noChangeArrowheads="1"/>
          </p:cNvSpPr>
          <p:nvPr/>
        </p:nvSpPr>
        <p:spPr bwMode="auto">
          <a:xfrm>
            <a:off x="381000" y="3717925"/>
            <a:ext cx="1665288"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SPR-GC-grid</a:t>
            </a:r>
          </a:p>
        </p:txBody>
      </p:sp>
    </p:spTree>
    <p:extLst>
      <p:ext uri="{BB962C8B-B14F-4D97-AF65-F5344CB8AC3E}">
        <p14:creationId xmlns:p14="http://schemas.microsoft.com/office/powerpoint/2010/main" val="87087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normAutofit fontScale="90000"/>
          </a:bodyPr>
          <a:lstStyle/>
          <a:p>
            <a:r>
              <a:rPr lang="en-US" altLang="ja-JP" dirty="0"/>
              <a:t>Improvement of accuracy of operator</a:t>
            </a:r>
          </a:p>
        </p:txBody>
      </p:sp>
      <p:pic>
        <p:nvPicPr>
          <p:cNvPr id="195595" name="Picture 11" descr="div-error-3-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925" y="950913"/>
            <a:ext cx="5491163" cy="3846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95599" name="Object 15"/>
          <p:cNvGraphicFramePr>
            <a:graphicFrameLocks noGrp="1" noChangeAspect="1"/>
          </p:cNvGraphicFramePr>
          <p:nvPr>
            <p:ph sz="quarter" idx="3"/>
          </p:nvPr>
        </p:nvGraphicFramePr>
        <p:xfrm>
          <a:off x="5795963" y="2492375"/>
          <a:ext cx="3113087" cy="777875"/>
        </p:xfrm>
        <a:graphic>
          <a:graphicData uri="http://schemas.openxmlformats.org/presentationml/2006/ole">
            <mc:AlternateContent xmlns:mc="http://schemas.openxmlformats.org/markup-compatibility/2006">
              <mc:Choice xmlns:v="urn:schemas-microsoft-com:vml" Requires="v">
                <p:oleObj spid="_x0000_s8226" name="数式" r:id="rId4" imgW="2082600" imgH="520560" progId="Equation.3">
                  <p:embed/>
                </p:oleObj>
              </mc:Choice>
              <mc:Fallback>
                <p:oleObj name="数式" r:id="rId4" imgW="2082600" imgH="5205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2492375"/>
                        <a:ext cx="3113087"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5601" name="Rectangle 17"/>
          <p:cNvSpPr>
            <a:spLocks noChangeArrowheads="1"/>
          </p:cNvSpPr>
          <p:nvPr/>
        </p:nvSpPr>
        <p:spPr bwMode="auto">
          <a:xfrm>
            <a:off x="5473700" y="1052513"/>
            <a:ext cx="3635375"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Font typeface="Wingdings" pitchFamily="2" charset="2"/>
              <a:buChar char="n"/>
              <a:defRPr kumimoji="1" sz="2000" b="1" u="sng">
                <a:solidFill>
                  <a:srgbClr val="0033CC"/>
                </a:solidFill>
                <a:latin typeface="Arial" pitchFamily="34" charset="0"/>
                <a:ea typeface="ＭＳ Ｐゴシック" pitchFamily="50" charset="-128"/>
              </a:defRPr>
            </a:lvl1pPr>
            <a:lvl2pPr marL="838200" indent="-381000">
              <a:spcBef>
                <a:spcPct val="20000"/>
              </a:spcBef>
              <a:buFont typeface="Wingdings" pitchFamily="2" charset="2"/>
              <a:buChar char="n"/>
              <a:defRPr kumimoji="1" b="1" u="sng">
                <a:solidFill>
                  <a:srgbClr val="FF0000"/>
                </a:solidFill>
                <a:latin typeface="Arial" pitchFamily="34" charset="0"/>
                <a:ea typeface="ＭＳ Ｐゴシック" pitchFamily="50" charset="-128"/>
              </a:defRPr>
            </a:lvl2pPr>
            <a:lvl3pPr marL="1257300" indent="-342900">
              <a:spcBef>
                <a:spcPct val="20000"/>
              </a:spcBef>
              <a:buChar char="•"/>
              <a:defRPr kumimoji="1" sz="1600" b="1">
                <a:solidFill>
                  <a:schemeClr val="tx1"/>
                </a:solidFill>
                <a:latin typeface="Arial" pitchFamily="34" charset="0"/>
                <a:ea typeface="ＭＳ Ｐゴシック" pitchFamily="50" charset="-128"/>
              </a:defRPr>
            </a:lvl3pPr>
            <a:lvl4pPr marL="1676400" indent="-304800">
              <a:spcBef>
                <a:spcPct val="20000"/>
              </a:spcBef>
              <a:buChar char="–"/>
              <a:defRPr kumimoji="1" sz="1400" b="1">
                <a:solidFill>
                  <a:schemeClr val="tx1"/>
                </a:solidFill>
                <a:latin typeface="Arial" pitchFamily="34" charset="0"/>
                <a:ea typeface="ＭＳ Ｐゴシック" pitchFamily="50" charset="-128"/>
              </a:defRPr>
            </a:lvl4pPr>
            <a:lvl5pPr marL="2133600" indent="-304800">
              <a:spcBef>
                <a:spcPct val="20000"/>
              </a:spcBef>
              <a:buChar char="»"/>
              <a:defRPr kumimoji="1" sz="1400" b="1">
                <a:solidFill>
                  <a:schemeClr val="tx1"/>
                </a:solidFill>
                <a:latin typeface="Arial" pitchFamily="34" charset="0"/>
                <a:ea typeface="ＭＳ Ｐゴシック" pitchFamily="50" charset="-128"/>
              </a:defRPr>
            </a:lvl5pPr>
            <a:lvl6pPr marL="25908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6pPr>
            <a:lvl7pPr marL="30480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7pPr>
            <a:lvl8pPr marL="35052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8pPr>
            <a:lvl9pPr marL="3962400" indent="-304800" fontAlgn="base">
              <a:spcBef>
                <a:spcPct val="20000"/>
              </a:spcBef>
              <a:spcAft>
                <a:spcPct val="0"/>
              </a:spcAft>
              <a:buChar char="»"/>
              <a:defRPr kumimoji="1" sz="1400" b="1">
                <a:solidFill>
                  <a:schemeClr val="tx1"/>
                </a:solidFill>
                <a:latin typeface="Arial" pitchFamily="34" charset="0"/>
                <a:ea typeface="ＭＳ Ｐゴシック" pitchFamily="50" charset="-128"/>
              </a:defRPr>
            </a:lvl9pPr>
          </a:lstStyle>
          <a:p>
            <a:r>
              <a:rPr lang="en-US" altLang="ja-JP"/>
              <a:t>Test function</a:t>
            </a:r>
          </a:p>
          <a:p>
            <a:pPr lvl="1"/>
            <a:r>
              <a:rPr lang="en-US" altLang="ja-JP" sz="1800"/>
              <a:t>Heikes &amp; Randall(1995)</a:t>
            </a:r>
          </a:p>
          <a:p>
            <a:r>
              <a:rPr lang="en-US" altLang="ja-JP"/>
              <a:t>Error norm</a:t>
            </a:r>
          </a:p>
          <a:p>
            <a:pPr lvl="1"/>
            <a:r>
              <a:rPr lang="en-US" altLang="ja-JP" sz="1800"/>
              <a:t>Global error</a:t>
            </a:r>
            <a:br>
              <a:rPr lang="en-US" altLang="ja-JP" sz="1800"/>
            </a:br>
            <a:r>
              <a:rPr lang="en-US" altLang="ja-JP" sz="1800"/>
              <a:t/>
            </a:r>
            <a:br>
              <a:rPr lang="en-US" altLang="ja-JP" sz="1800"/>
            </a:br>
            <a:r>
              <a:rPr lang="en-US" altLang="ja-JP" sz="1800"/>
              <a:t/>
            </a:r>
            <a:br>
              <a:rPr lang="en-US" altLang="ja-JP" sz="1800"/>
            </a:br>
            <a:endParaRPr lang="en-US" altLang="ja-JP" sz="1800"/>
          </a:p>
          <a:p>
            <a:pPr lvl="1"/>
            <a:r>
              <a:rPr lang="en-US" altLang="ja-JP" sz="1800"/>
              <a:t>Local error</a:t>
            </a:r>
          </a:p>
        </p:txBody>
      </p:sp>
      <p:graphicFrame>
        <p:nvGraphicFramePr>
          <p:cNvPr id="195602" name="Object 18"/>
          <p:cNvGraphicFramePr>
            <a:graphicFrameLocks noChangeAspect="1"/>
          </p:cNvGraphicFramePr>
          <p:nvPr/>
        </p:nvGraphicFramePr>
        <p:xfrm>
          <a:off x="5795963" y="3716338"/>
          <a:ext cx="3113087" cy="739775"/>
        </p:xfrm>
        <a:graphic>
          <a:graphicData uri="http://schemas.openxmlformats.org/presentationml/2006/ole">
            <mc:AlternateContent xmlns:mc="http://schemas.openxmlformats.org/markup-compatibility/2006">
              <mc:Choice xmlns:v="urn:schemas-microsoft-com:vml" Requires="v">
                <p:oleObj spid="_x0000_s8227" name="数式" r:id="rId6" imgW="2133360" imgH="507960" progId="Equation.3">
                  <p:embed/>
                </p:oleObj>
              </mc:Choice>
              <mc:Fallback>
                <p:oleObj name="数式" r:id="rId6" imgW="213336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3716338"/>
                        <a:ext cx="3113087" cy="73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5646" name="Group 62"/>
          <p:cNvGraphicFramePr>
            <a:graphicFrameLocks noGrp="1"/>
          </p:cNvGraphicFramePr>
          <p:nvPr/>
        </p:nvGraphicFramePr>
        <p:xfrm>
          <a:off x="611188" y="5013325"/>
          <a:ext cx="7921625" cy="1079818"/>
        </p:xfrm>
        <a:graphic>
          <a:graphicData uri="http://schemas.openxmlformats.org/drawingml/2006/table">
            <a:tbl>
              <a:tblPr/>
              <a:tblGrid>
                <a:gridCol w="1368425"/>
                <a:gridCol w="3097212"/>
                <a:gridCol w="3455988"/>
              </a:tblGrid>
              <a:tr h="266700">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1" lang="ja-JP" altLang="ja-JP" sz="1600" b="1" i="0" u="sng" strike="noStrike" cap="none" normalizeH="0" baseline="0" smtClean="0">
                        <a:ln>
                          <a:noFill/>
                        </a:ln>
                        <a:solidFill>
                          <a:srgbClr val="0033CC"/>
                        </a:solidFill>
                        <a:effectLst/>
                        <a:latin typeface="Arial" pitchFamily="34" charset="0"/>
                        <a:ea typeface="ＭＳ Ｐゴシック" pitchFamily="50" charset="-128"/>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rgbClr val="0033CC"/>
                          </a:solidFill>
                          <a:effectLst/>
                          <a:latin typeface="Arial" pitchFamily="34" charset="0"/>
                          <a:ea typeface="ＭＳ Ｐゴシック" pitchFamily="50" charset="-128"/>
                        </a:rPr>
                        <a:t>STD-grid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rgbClr val="0033CC"/>
                          </a:solidFill>
                          <a:effectLst/>
                          <a:latin typeface="Arial" pitchFamily="34" charset="0"/>
                          <a:ea typeface="ＭＳ Ｐゴシック" pitchFamily="50" charset="-128"/>
                        </a:rPr>
                        <a:t>SPR-GC-grid</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84175">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rgbClr val="FF0000"/>
                          </a:solidFill>
                          <a:effectLst/>
                          <a:latin typeface="Arial" pitchFamily="34" charset="0"/>
                          <a:ea typeface="ＭＳ Ｐゴシック" pitchFamily="50" charset="-128"/>
                        </a:rPr>
                        <a:t>L_2 norm</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pitchFamily="34" charset="0"/>
                          <a:ea typeface="ＭＳ Ｐゴシック" pitchFamily="50" charset="-128"/>
                        </a:rPr>
                        <a:t>Almost 2nd-order(●)</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pitchFamily="34" charset="0"/>
                          <a:ea typeface="ＭＳ Ｐゴシック" pitchFamily="50" charset="-128"/>
                        </a:rPr>
                        <a:t>Perfect 2nd-order(○)</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60363">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rgbClr val="FF0000"/>
                          </a:solidFill>
                          <a:effectLst/>
                          <a:latin typeface="Arial" pitchFamily="34" charset="0"/>
                          <a:ea typeface="ＭＳ Ｐゴシック" pitchFamily="50" charset="-128"/>
                        </a:rPr>
                        <a:t>l_inf norm</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pitchFamily="34" charset="0"/>
                          <a:ea typeface="ＭＳ Ｐゴシック" pitchFamily="50" charset="-128"/>
                        </a:rPr>
                        <a:t>Not       2nd order(▲)</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Font typeface="Wingdings" pitchFamily="2" charset="2"/>
                        <a:defRPr kumimoji="1" sz="2000" b="1" u="sng">
                          <a:solidFill>
                            <a:srgbClr val="0033CC"/>
                          </a:solidFill>
                          <a:latin typeface="Arial" pitchFamily="34" charset="0"/>
                          <a:ea typeface="ＭＳ Ｐゴシック" pitchFamily="50" charset="-128"/>
                        </a:defRPr>
                      </a:lvl1pPr>
                      <a:lvl2pPr>
                        <a:spcBef>
                          <a:spcPct val="20000"/>
                        </a:spcBef>
                        <a:buFont typeface="Wingdings" pitchFamily="2" charset="2"/>
                        <a:defRPr kumimoji="1" b="1" u="sng">
                          <a:solidFill>
                            <a:srgbClr val="FF0000"/>
                          </a:solidFill>
                          <a:latin typeface="Arial" pitchFamily="34" charset="0"/>
                          <a:ea typeface="ＭＳ Ｐゴシック" pitchFamily="50" charset="-128"/>
                        </a:defRPr>
                      </a:lvl2pPr>
                      <a:lvl3pPr>
                        <a:spcBef>
                          <a:spcPct val="20000"/>
                        </a:spcBef>
                        <a:defRPr kumimoji="1" sz="1600" b="1">
                          <a:solidFill>
                            <a:schemeClr val="tx1"/>
                          </a:solidFill>
                          <a:latin typeface="Arial" pitchFamily="34" charset="0"/>
                          <a:ea typeface="ＭＳ Ｐゴシック" pitchFamily="50" charset="-128"/>
                        </a:defRPr>
                      </a:lvl3pPr>
                      <a:lvl4pPr>
                        <a:spcBef>
                          <a:spcPct val="20000"/>
                        </a:spcBef>
                        <a:defRPr kumimoji="1" sz="1400" b="1">
                          <a:solidFill>
                            <a:schemeClr val="tx1"/>
                          </a:solidFill>
                          <a:latin typeface="Arial" pitchFamily="34" charset="0"/>
                          <a:ea typeface="ＭＳ Ｐゴシック" pitchFamily="50" charset="-128"/>
                        </a:defRPr>
                      </a:lvl4pPr>
                      <a:lvl5pPr>
                        <a:spcBef>
                          <a:spcPct val="20000"/>
                        </a:spcBef>
                        <a:defRPr kumimoji="1" sz="1400" b="1">
                          <a:solidFill>
                            <a:schemeClr val="tx1"/>
                          </a:solidFill>
                          <a:latin typeface="Arial" pitchFamily="34" charset="0"/>
                          <a:ea typeface="ＭＳ Ｐゴシック" pitchFamily="50" charset="-128"/>
                        </a:defRPr>
                      </a:lvl5pPr>
                      <a:lvl6pPr fontAlgn="base">
                        <a:spcBef>
                          <a:spcPct val="20000"/>
                        </a:spcBef>
                        <a:spcAft>
                          <a:spcPct val="0"/>
                        </a:spcAft>
                        <a:defRPr kumimoji="1" sz="1400" b="1">
                          <a:solidFill>
                            <a:schemeClr val="tx1"/>
                          </a:solidFill>
                          <a:latin typeface="Arial" pitchFamily="34" charset="0"/>
                          <a:ea typeface="ＭＳ Ｐゴシック" pitchFamily="50" charset="-128"/>
                        </a:defRPr>
                      </a:lvl6pPr>
                      <a:lvl7pPr fontAlgn="base">
                        <a:spcBef>
                          <a:spcPct val="20000"/>
                        </a:spcBef>
                        <a:spcAft>
                          <a:spcPct val="0"/>
                        </a:spcAft>
                        <a:defRPr kumimoji="1" sz="1400" b="1">
                          <a:solidFill>
                            <a:schemeClr val="tx1"/>
                          </a:solidFill>
                          <a:latin typeface="Arial" pitchFamily="34" charset="0"/>
                          <a:ea typeface="ＭＳ Ｐゴシック" pitchFamily="50" charset="-128"/>
                        </a:defRPr>
                      </a:lvl7pPr>
                      <a:lvl8pPr fontAlgn="base">
                        <a:spcBef>
                          <a:spcPct val="20000"/>
                        </a:spcBef>
                        <a:spcAft>
                          <a:spcPct val="0"/>
                        </a:spcAft>
                        <a:defRPr kumimoji="1" sz="1400" b="1">
                          <a:solidFill>
                            <a:schemeClr val="tx1"/>
                          </a:solidFill>
                          <a:latin typeface="Arial" pitchFamily="34" charset="0"/>
                          <a:ea typeface="ＭＳ Ｐゴシック" pitchFamily="50" charset="-128"/>
                        </a:defRPr>
                      </a:lvl8pPr>
                      <a:lvl9pPr fontAlgn="base">
                        <a:spcBef>
                          <a:spcPct val="20000"/>
                        </a:spcBef>
                        <a:spcAft>
                          <a:spcPct val="0"/>
                        </a:spcAft>
                        <a:defRPr kumimoji="1" sz="14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pitchFamily="34" charset="0"/>
                          <a:ea typeface="ＭＳ Ｐゴシック" pitchFamily="50" charset="-128"/>
                        </a:rPr>
                        <a:t>Perfect 2nd-order(△)</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04178647"/>
      </p:ext>
    </p:extLst>
  </p:cSld>
  <p:clrMapOvr>
    <a:masterClrMapping/>
  </p:clrMapOvr>
  <p:transition>
    <p:blind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23813"/>
            <a:ext cx="8229600" cy="884237"/>
          </a:xfrm>
        </p:spPr>
        <p:txBody>
          <a:bodyPr/>
          <a:lstStyle/>
          <a:p>
            <a:r>
              <a:rPr lang="en-US" altLang="ja-JP" smtClean="0"/>
              <a:t>Nonhydrostatic scheme</a:t>
            </a:r>
            <a:endParaRPr lang="ja-JP" altLang="en-US" smtClean="0"/>
          </a:p>
        </p:txBody>
      </p:sp>
      <p:graphicFrame>
        <p:nvGraphicFramePr>
          <p:cNvPr id="14339" name="Object 2"/>
          <p:cNvGraphicFramePr>
            <a:graphicFrameLocks noGrp="1" noChangeAspect="1"/>
          </p:cNvGraphicFramePr>
          <p:nvPr>
            <p:ph sz="half" idx="1"/>
          </p:nvPr>
        </p:nvGraphicFramePr>
        <p:xfrm>
          <a:off x="177800" y="3141663"/>
          <a:ext cx="8966200" cy="933450"/>
        </p:xfrm>
        <a:graphic>
          <a:graphicData uri="http://schemas.openxmlformats.org/presentationml/2006/ole">
            <mc:AlternateContent xmlns:mc="http://schemas.openxmlformats.org/markup-compatibility/2006">
              <mc:Choice xmlns:v="urn:schemas-microsoft-com:vml" Requires="v">
                <p:oleObj spid="_x0000_s4200" name="Microsoft 数式 3.0" r:id="rId3" imgW="4394200" imgH="457200" progId="Equation.3">
                  <p:embed/>
                </p:oleObj>
              </mc:Choice>
              <mc:Fallback>
                <p:oleObj name="Microsoft 数式 3.0" r:id="rId3" imgW="43942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141663"/>
                        <a:ext cx="896620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Text Box 3"/>
          <p:cNvSpPr txBox="1">
            <a:spLocks noChangeArrowheads="1"/>
          </p:cNvSpPr>
          <p:nvPr/>
        </p:nvSpPr>
        <p:spPr bwMode="auto">
          <a:xfrm>
            <a:off x="1889125" y="50260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ja-JP" sz="2000"/>
          </a:p>
        </p:txBody>
      </p:sp>
      <p:graphicFrame>
        <p:nvGraphicFramePr>
          <p:cNvPr id="14341" name="Object 3"/>
          <p:cNvGraphicFramePr>
            <a:graphicFrameLocks noChangeAspect="1"/>
          </p:cNvGraphicFramePr>
          <p:nvPr/>
        </p:nvGraphicFramePr>
        <p:xfrm>
          <a:off x="1476375" y="871538"/>
          <a:ext cx="4995863" cy="828675"/>
        </p:xfrm>
        <a:graphic>
          <a:graphicData uri="http://schemas.openxmlformats.org/presentationml/2006/ole">
            <mc:AlternateContent xmlns:mc="http://schemas.openxmlformats.org/markup-compatibility/2006">
              <mc:Choice xmlns:v="urn:schemas-microsoft-com:vml" Requires="v">
                <p:oleObj spid="_x0000_s4201" name="数式" r:id="rId5" imgW="2603500" imgH="431800" progId="Equation.3">
                  <p:embed/>
                </p:oleObj>
              </mc:Choice>
              <mc:Fallback>
                <p:oleObj name="数式" r:id="rId5" imgW="26035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871538"/>
                        <a:ext cx="4995863"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6269" name="Text Box 13"/>
          <p:cNvSpPr txBox="1">
            <a:spLocks noChangeArrowheads="1"/>
          </p:cNvSpPr>
          <p:nvPr/>
        </p:nvSpPr>
        <p:spPr bwMode="auto">
          <a:xfrm>
            <a:off x="214313" y="4143375"/>
            <a:ext cx="2908300" cy="1631950"/>
          </a:xfrm>
          <a:prstGeom prst="rect">
            <a:avLst/>
          </a:prstGeom>
          <a:noFill/>
          <a:ln w="9525">
            <a:noFill/>
            <a:miter lim="800000"/>
            <a:headEnd/>
            <a:tailEnd/>
          </a:ln>
          <a:effectLst/>
        </p:spPr>
        <p:txBody>
          <a:bodyPr wrap="none">
            <a:spAutoFit/>
          </a:bodyPr>
          <a:lstStyle/>
          <a:p>
            <a:pPr>
              <a:defRPr/>
            </a:pPr>
            <a:r>
              <a:rPr lang="en-US" altLang="ja-JP" sz="2000" u="sng" dirty="0">
                <a:ea typeface="ＭＳ Ｐゴシック" pitchFamily="50" charset="-128"/>
              </a:rPr>
              <a:t>Prognostic</a:t>
            </a:r>
            <a:r>
              <a:rPr lang="en-US" altLang="ja-JP" sz="2000" u="sng" dirty="0">
                <a:effectLst>
                  <a:outerShdw blurRad="38100" dist="38100" dir="2700000" algn="tl">
                    <a:srgbClr val="000000"/>
                  </a:outerShdw>
                </a:effectLst>
                <a:ea typeface="ＭＳ Ｐゴシック" pitchFamily="50" charset="-128"/>
              </a:rPr>
              <a:t> </a:t>
            </a:r>
            <a:r>
              <a:rPr lang="en-US" altLang="ja-JP" sz="2000" u="sng" dirty="0">
                <a:ea typeface="ＭＳ Ｐゴシック" pitchFamily="50" charset="-128"/>
              </a:rPr>
              <a:t>variables</a:t>
            </a:r>
            <a:endParaRPr lang="ja-JP" altLang="en-US" sz="2000" u="sng" dirty="0">
              <a:ea typeface="ＭＳ Ｐゴシック" pitchFamily="50" charset="-128"/>
            </a:endParaRPr>
          </a:p>
          <a:p>
            <a:pPr>
              <a:buFontTx/>
              <a:buChar char="•"/>
              <a:defRPr/>
            </a:pPr>
            <a:r>
              <a:rPr lang="ja-JP" altLang="en-US" sz="2000" dirty="0">
                <a:ea typeface="ＭＳ Ｐゴシック" pitchFamily="50" charset="-128"/>
              </a:rPr>
              <a:t>　</a:t>
            </a:r>
            <a:r>
              <a:rPr lang="en-US" altLang="ja-JP" sz="2000" dirty="0">
                <a:ea typeface="ＭＳ Ｐゴシック" pitchFamily="50" charset="-128"/>
              </a:rPr>
              <a:t>density</a:t>
            </a:r>
            <a:endParaRPr lang="ja-JP" altLang="en-US" sz="2000" dirty="0">
              <a:ea typeface="ＭＳ Ｐゴシック" pitchFamily="50" charset="-128"/>
            </a:endParaRPr>
          </a:p>
          <a:p>
            <a:pPr>
              <a:buFontTx/>
              <a:buChar char="•"/>
              <a:defRPr/>
            </a:pPr>
            <a:r>
              <a:rPr lang="ja-JP" altLang="en-US" sz="2000" dirty="0">
                <a:ea typeface="ＭＳ Ｐゴシック" pitchFamily="50" charset="-128"/>
              </a:rPr>
              <a:t>　</a:t>
            </a:r>
            <a:r>
              <a:rPr lang="en-US" altLang="ja-JP" sz="2000" dirty="0">
                <a:ea typeface="ＭＳ Ｐゴシック" pitchFamily="50" charset="-128"/>
              </a:rPr>
              <a:t>horizontal momentum</a:t>
            </a:r>
            <a:endParaRPr lang="ja-JP" altLang="en-US" sz="2000" dirty="0">
              <a:ea typeface="ＭＳ Ｐゴシック" pitchFamily="50" charset="-128"/>
            </a:endParaRPr>
          </a:p>
          <a:p>
            <a:pPr>
              <a:buFontTx/>
              <a:buChar char="•"/>
              <a:defRPr/>
            </a:pPr>
            <a:r>
              <a:rPr lang="ja-JP" altLang="en-US" sz="2000" dirty="0">
                <a:ea typeface="ＭＳ Ｐゴシック" pitchFamily="50" charset="-128"/>
              </a:rPr>
              <a:t>　</a:t>
            </a:r>
            <a:r>
              <a:rPr lang="en-US" altLang="ja-JP" sz="2000" dirty="0">
                <a:ea typeface="ＭＳ Ｐゴシック" pitchFamily="50" charset="-128"/>
              </a:rPr>
              <a:t>vertical momentum</a:t>
            </a:r>
            <a:endParaRPr lang="ja-JP" altLang="en-US" sz="2000" dirty="0">
              <a:ea typeface="ＭＳ Ｐゴシック" pitchFamily="50" charset="-128"/>
            </a:endParaRPr>
          </a:p>
          <a:p>
            <a:pPr>
              <a:buFontTx/>
              <a:buChar char="•"/>
              <a:defRPr/>
            </a:pPr>
            <a:r>
              <a:rPr lang="ja-JP" altLang="en-US" sz="2000" dirty="0">
                <a:ea typeface="ＭＳ Ｐゴシック" pitchFamily="50" charset="-128"/>
              </a:rPr>
              <a:t>　</a:t>
            </a:r>
            <a:r>
              <a:rPr lang="en-US" altLang="ja-JP" sz="2000" dirty="0">
                <a:ea typeface="ＭＳ Ｐゴシック" pitchFamily="50" charset="-128"/>
              </a:rPr>
              <a:t>total energy</a:t>
            </a:r>
            <a:endParaRPr lang="ja-JP" altLang="en-US" sz="2000" dirty="0">
              <a:ea typeface="ＭＳ Ｐゴシック" pitchFamily="50" charset="-128"/>
            </a:endParaRPr>
          </a:p>
        </p:txBody>
      </p:sp>
      <p:sp>
        <p:nvSpPr>
          <p:cNvPr id="14343" name="Text Box 14"/>
          <p:cNvSpPr txBox="1">
            <a:spLocks noChangeArrowheads="1"/>
          </p:cNvSpPr>
          <p:nvPr/>
        </p:nvSpPr>
        <p:spPr bwMode="auto">
          <a:xfrm>
            <a:off x="5929313" y="4214813"/>
            <a:ext cx="100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u="sng"/>
              <a:t>Metrics</a:t>
            </a:r>
            <a:endParaRPr lang="ja-JP" altLang="en-US" sz="2000" u="sng"/>
          </a:p>
        </p:txBody>
      </p:sp>
      <p:graphicFrame>
        <p:nvGraphicFramePr>
          <p:cNvPr id="14344" name="Object 4"/>
          <p:cNvGraphicFramePr>
            <a:graphicFrameLocks noChangeAspect="1"/>
          </p:cNvGraphicFramePr>
          <p:nvPr/>
        </p:nvGraphicFramePr>
        <p:xfrm>
          <a:off x="3143250" y="4643438"/>
          <a:ext cx="2895600" cy="1762125"/>
        </p:xfrm>
        <a:graphic>
          <a:graphicData uri="http://schemas.openxmlformats.org/presentationml/2006/ole">
            <mc:AlternateContent xmlns:mc="http://schemas.openxmlformats.org/markup-compatibility/2006">
              <mc:Choice xmlns:v="urn:schemas-microsoft-com:vml" Requires="v">
                <p:oleObj spid="_x0000_s4202" name="数式" r:id="rId7" imgW="1562100" imgH="990600" progId="Equation.3">
                  <p:embed/>
                </p:oleObj>
              </mc:Choice>
              <mc:Fallback>
                <p:oleObj name="数式" r:id="rId7" imgW="1562100" imgH="990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4643438"/>
                        <a:ext cx="2895600"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5" name="Object 5"/>
          <p:cNvGraphicFramePr>
            <a:graphicFrameLocks noChangeAspect="1"/>
          </p:cNvGraphicFramePr>
          <p:nvPr/>
        </p:nvGraphicFramePr>
        <p:xfrm>
          <a:off x="6858000" y="4500563"/>
          <a:ext cx="1492250" cy="1922462"/>
        </p:xfrm>
        <a:graphic>
          <a:graphicData uri="http://schemas.openxmlformats.org/presentationml/2006/ole">
            <mc:AlternateContent xmlns:mc="http://schemas.openxmlformats.org/markup-compatibility/2006">
              <mc:Choice xmlns:v="urn:schemas-microsoft-com:vml" Requires="v">
                <p:oleObj spid="_x0000_s4203" name="数式" r:id="rId9" imgW="927100" imgH="1193800" progId="Equation.3">
                  <p:embed/>
                </p:oleObj>
              </mc:Choice>
              <mc:Fallback>
                <p:oleObj name="数式" r:id="rId9" imgW="927100" imgH="119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500563"/>
                        <a:ext cx="149225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6" name="Object 7"/>
          <p:cNvGraphicFramePr>
            <a:graphicFrameLocks noChangeAspect="1"/>
          </p:cNvGraphicFramePr>
          <p:nvPr/>
        </p:nvGraphicFramePr>
        <p:xfrm>
          <a:off x="2843213" y="1628775"/>
          <a:ext cx="5268912" cy="804863"/>
        </p:xfrm>
        <a:graphic>
          <a:graphicData uri="http://schemas.openxmlformats.org/presentationml/2006/ole">
            <mc:AlternateContent xmlns:mc="http://schemas.openxmlformats.org/markup-compatibility/2006">
              <mc:Choice xmlns:v="urn:schemas-microsoft-com:vml" Requires="v">
                <p:oleObj spid="_x0000_s4204" name="数式" r:id="rId11" imgW="2743200" imgH="419100" progId="Equation.3">
                  <p:embed/>
                </p:oleObj>
              </mc:Choice>
              <mc:Fallback>
                <p:oleObj name="数式" r:id="rId11" imgW="2743200" imgH="419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3213" y="1628775"/>
                        <a:ext cx="5268912"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7" name="Object 8"/>
          <p:cNvGraphicFramePr>
            <a:graphicFrameLocks noChangeAspect="1"/>
          </p:cNvGraphicFramePr>
          <p:nvPr/>
        </p:nvGraphicFramePr>
        <p:xfrm>
          <a:off x="2843213" y="2349500"/>
          <a:ext cx="5313362" cy="828675"/>
        </p:xfrm>
        <a:graphic>
          <a:graphicData uri="http://schemas.openxmlformats.org/presentationml/2006/ole">
            <mc:AlternateContent xmlns:mc="http://schemas.openxmlformats.org/markup-compatibility/2006">
              <mc:Choice xmlns:v="urn:schemas-microsoft-com:vml" Requires="v">
                <p:oleObj spid="_x0000_s4205" name="数式" r:id="rId13" imgW="2768600" imgH="431800" progId="Equation.3">
                  <p:embed/>
                </p:oleObj>
              </mc:Choice>
              <mc:Fallback>
                <p:oleObj name="数式" r:id="rId13" imgW="2768600" imgH="431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3213" y="2349500"/>
                        <a:ext cx="5313362"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正方形/長方形 1"/>
          <p:cNvSpPr>
            <a:spLocks noChangeArrowheads="1"/>
          </p:cNvSpPr>
          <p:nvPr/>
        </p:nvSpPr>
        <p:spPr bwMode="auto">
          <a:xfrm>
            <a:off x="5651500" y="6457950"/>
            <a:ext cx="349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lvl="2" eaLnBrk="1" hangingPunct="1"/>
            <a:r>
              <a:rPr lang="en-US" altLang="ja-JP" sz="2000">
                <a:solidFill>
                  <a:srgbClr val="C00000"/>
                </a:solidFill>
              </a:rPr>
              <a:t>Satoh (2002, 2003)</a:t>
            </a:r>
          </a:p>
        </p:txBody>
      </p:sp>
    </p:spTree>
    <p:extLst>
      <p:ext uri="{BB962C8B-B14F-4D97-AF65-F5344CB8AC3E}">
        <p14:creationId xmlns:p14="http://schemas.microsoft.com/office/powerpoint/2010/main" val="66199514"/>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23813"/>
            <a:ext cx="8229600" cy="525462"/>
          </a:xfrm>
        </p:spPr>
        <p:txBody>
          <a:bodyPr>
            <a:normAutofit fontScale="90000"/>
          </a:bodyPr>
          <a:lstStyle/>
          <a:p>
            <a:r>
              <a:rPr lang="en-US" altLang="ja-JP" smtClean="0"/>
              <a:t>Model description</a:t>
            </a:r>
          </a:p>
        </p:txBody>
      </p:sp>
      <p:graphicFrame>
        <p:nvGraphicFramePr>
          <p:cNvPr id="953409" name="Group 65"/>
          <p:cNvGraphicFramePr>
            <a:graphicFrameLocks noGrp="1"/>
          </p:cNvGraphicFramePr>
          <p:nvPr/>
        </p:nvGraphicFramePr>
        <p:xfrm>
          <a:off x="33338" y="549275"/>
          <a:ext cx="8915400" cy="6272265"/>
        </p:xfrm>
        <a:graphic>
          <a:graphicData uri="http://schemas.openxmlformats.org/drawingml/2006/table">
            <a:tbl>
              <a:tblPr/>
              <a:tblGrid>
                <a:gridCol w="3049588"/>
                <a:gridCol w="5865812"/>
              </a:tblGrid>
              <a:tr h="335269">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n"/>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Dynamics</a:t>
                      </a:r>
                    </a:p>
                  </a:txBody>
                  <a:tcPr marT="45716" marB="45716" horzOverflow="overflow">
                    <a:lnL cap="flat">
                      <a:noFill/>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kumimoji="1" lang="ja-JP" altLang="en-US"/>
                    </a:p>
                  </a:txBody>
                  <a:tcPr/>
                </a:tc>
              </a:tr>
              <a:tr h="34094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Governing equations</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outerShdw blurRad="38100" dist="38100" dir="2700000" algn="tl">
                              <a:srgbClr val="FFFFFF"/>
                            </a:outerShdw>
                          </a:effectLst>
                          <a:latin typeface="Arial" charset="0"/>
                          <a:ea typeface="ＭＳ Ｐゴシック" pitchFamily="50" charset="-128"/>
                        </a:rPr>
                        <a:t>Fully compressible non-hydrostatic system </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21308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Spatial discretization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Horizontal grid configuration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Vertical grid configuration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Topography</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Finite Volume Method (Tomita et al. 2001,2002)</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Icosahedral grid</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Lorenz grid</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Terrain-following coordinate</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5269">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Conservation</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Total mass, total energy (Satoh 2002,2003)</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27874">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Temporal scheme</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Slow mode</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　－　</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explicit scheme</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　（</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RK2, RK3</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Fast mode  </a:t>
                      </a:r>
                      <a:r>
                        <a:rPr kumimoji="1" lang="ja-JP" altLang="en-US" sz="1600" b="1" i="0" u="none" strike="noStrike" cap="none" normalizeH="0" baseline="0" dirty="0" smtClean="0">
                          <a:ln>
                            <a:noFill/>
                          </a:ln>
                          <a:solidFill>
                            <a:schemeClr val="tx1"/>
                          </a:solidFill>
                          <a:effectLst/>
                          <a:latin typeface="Arial" charset="0"/>
                          <a:ea typeface="ＭＳ Ｐゴシック" pitchFamily="50" charset="-128"/>
                        </a:rPr>
                        <a:t>－　</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Horizontal Explicit Vertical Implicit  scheme </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27874">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Advection scheme</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Conservative and monotonic</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Miura (2004),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Niwa</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et al.(2011)</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5269">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n"/>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Physics </a:t>
                      </a:r>
                    </a:p>
                  </a:txBody>
                  <a:tcPr marT="45716" marB="45716" horzOverflow="overflow">
                    <a:lnL cap="flat">
                      <a:noFill/>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kumimoji="1" lang="ja-JP" altLang="en-US"/>
                    </a:p>
                  </a:txBody>
                  <a:tcPr/>
                </a:tc>
              </a:tr>
              <a:tr h="579107">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Turbulence, surface flux</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MYNN(Nakanishi and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Niino</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2004; Mellor &amp; Yamada 2,2.5,3)/Louis(1979), Uno et al.(1995), Moon et al. (2007)</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5269">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Radiation</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MSTRNX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Sekiguchi</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and Nakajima, 2005)</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79107">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smtClean="0">
                          <a:ln>
                            <a:noFill/>
                          </a:ln>
                          <a:solidFill>
                            <a:schemeClr val="tx1"/>
                          </a:solidFill>
                          <a:effectLst/>
                          <a:latin typeface="Arial" charset="0"/>
                          <a:ea typeface="ＭＳ Ｐゴシック" pitchFamily="50" charset="-128"/>
                        </a:rPr>
                        <a:t>Cloud physics</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Kessler; Grabowski(1998); Lin et al.(1983); NSW6(Tomita 2008);NDW6(Seiki et al. 2011);WSM3-6 (Hong et al. 2004)</a:t>
                      </a:r>
                      <a:endParaRPr kumimoji="1" lang="en-US" altLang="ja-JP" sz="1600" b="1" i="0" u="none" strike="noStrike" cap="none" normalizeH="0" baseline="0" dirty="0" smtClean="0">
                        <a:ln>
                          <a:noFill/>
                        </a:ln>
                        <a:solidFill>
                          <a:schemeClr val="folHlink"/>
                        </a:solidFill>
                        <a:effectLst/>
                        <a:latin typeface="Arial" charset="0"/>
                        <a:ea typeface="ＭＳ Ｐゴシック" pitchFamily="50" charset="-128"/>
                      </a:endParaRP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27874">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Subgrid</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convection</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Prognostic AS,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Kuo</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Chikira</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Chikira</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and Sugiyama 2010),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Tiedtke</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(1989)</a:t>
                      </a: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5269">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Land and sea processes</a:t>
                      </a:r>
                    </a:p>
                  </a:txBody>
                  <a:tcPr marT="45716" marB="45716" horzOverflow="overflow">
                    <a:lnL cap="flat">
                      <a:noFill/>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Mixed layer/bucket; MATSIRO (</a:t>
                      </a:r>
                      <a:r>
                        <a:rPr kumimoji="1" lang="en-US" altLang="ja-JP" sz="1600" b="1" i="0" u="none" strike="noStrike" cap="none" normalizeH="0" baseline="0" dirty="0" err="1" smtClean="0">
                          <a:ln>
                            <a:noFill/>
                          </a:ln>
                          <a:solidFill>
                            <a:schemeClr val="tx1"/>
                          </a:solidFill>
                          <a:effectLst/>
                          <a:latin typeface="Arial" charset="0"/>
                          <a:ea typeface="ＭＳ Ｐゴシック" pitchFamily="50" charset="-128"/>
                        </a:rPr>
                        <a:t>Takata</a:t>
                      </a:r>
                      <a:r>
                        <a:rPr kumimoji="1" lang="en-US" altLang="ja-JP" sz="1600" b="1" i="0" u="none" strike="noStrike" cap="none" normalizeH="0" baseline="0" dirty="0" smtClean="0">
                          <a:ln>
                            <a:noFill/>
                          </a:ln>
                          <a:solidFill>
                            <a:schemeClr val="tx1"/>
                          </a:solidFill>
                          <a:effectLst/>
                          <a:latin typeface="Arial" charset="0"/>
                          <a:ea typeface="ＭＳ Ｐゴシック" pitchFamily="50" charset="-128"/>
                        </a:rPr>
                        <a:t> et al. 2003)</a:t>
                      </a:r>
                      <a:endParaRPr kumimoji="1" lang="en-US" altLang="ja-JP" sz="1600" b="1" i="0" u="none" strike="noStrike" cap="none" normalizeH="0" baseline="0" dirty="0" smtClean="0">
                        <a:ln>
                          <a:noFill/>
                        </a:ln>
                        <a:solidFill>
                          <a:schemeClr val="folHlink"/>
                        </a:solidFill>
                        <a:effectLst/>
                        <a:latin typeface="Arial" charset="0"/>
                        <a:ea typeface="ＭＳ Ｐゴシック" pitchFamily="50" charset="-128"/>
                      </a:endParaRPr>
                    </a:p>
                  </a:txBody>
                  <a:tcPr marT="45716" marB="45716" horzOverflow="overflow">
                    <a:lnL w="12700" cap="flat" cmpd="sng" algn="ctr">
                      <a:solidFill>
                        <a:schemeClr val="tx1"/>
                      </a:solidFill>
                      <a:prstDash val="solid"/>
                      <a:miter lim="800000"/>
                      <a:headEnd type="none" w="med" len="med"/>
                      <a:tailEnd type="none" w="med" len="med"/>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3253061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67544" y="0"/>
            <a:ext cx="8229600" cy="762000"/>
          </a:xfrm>
        </p:spPr>
        <p:txBody>
          <a:bodyPr>
            <a:normAutofit/>
          </a:bodyPr>
          <a:lstStyle/>
          <a:p>
            <a:r>
              <a:rPr lang="en-US" altLang="ja-JP" sz="4000" dirty="0"/>
              <a:t>Computational </a:t>
            </a:r>
            <a:r>
              <a:rPr lang="en-US" altLang="ja-JP" sz="4000" dirty="0" smtClean="0"/>
              <a:t>strategy</a:t>
            </a:r>
            <a:endParaRPr lang="en-US" altLang="ja-JP" sz="4000" dirty="0"/>
          </a:p>
        </p:txBody>
      </p:sp>
      <p:sp>
        <p:nvSpPr>
          <p:cNvPr id="219139" name="Rectangle 3"/>
          <p:cNvSpPr>
            <a:spLocks noChangeArrowheads="1"/>
          </p:cNvSpPr>
          <p:nvPr/>
        </p:nvSpPr>
        <p:spPr bwMode="auto">
          <a:xfrm>
            <a:off x="5076825" y="765175"/>
            <a:ext cx="40671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defRPr kumimoji="1" sz="2400">
                <a:solidFill>
                  <a:schemeClr val="tx1"/>
                </a:solidFill>
                <a:latin typeface="Times New Roman" pitchFamily="18" charset="0"/>
                <a:ea typeface="ＭＳ Ｐゴシック" pitchFamily="50" charset="-128"/>
              </a:defRPr>
            </a:lvl1pPr>
            <a:lvl2pPr marL="800100" indent="-342900">
              <a:defRPr kumimoji="1" sz="2400">
                <a:solidFill>
                  <a:schemeClr val="tx1"/>
                </a:solidFill>
                <a:latin typeface="Times New Roman" pitchFamily="18" charset="0"/>
                <a:ea typeface="ＭＳ Ｐゴシック" pitchFamily="50" charset="-128"/>
              </a:defRPr>
            </a:lvl2pPr>
            <a:lvl3pPr marL="1257300" indent="-342900">
              <a:defRPr kumimoji="1" sz="2400">
                <a:solidFill>
                  <a:schemeClr val="tx1"/>
                </a:solidFill>
                <a:latin typeface="Times New Roman" pitchFamily="18" charset="0"/>
                <a:ea typeface="ＭＳ Ｐゴシック" pitchFamily="50" charset="-128"/>
              </a:defRPr>
            </a:lvl3pPr>
            <a:lvl4pPr marL="1676400" indent="-304800">
              <a:defRPr kumimoji="1" sz="2400">
                <a:solidFill>
                  <a:schemeClr val="tx1"/>
                </a:solidFill>
                <a:latin typeface="Times New Roman" pitchFamily="18" charset="0"/>
                <a:ea typeface="ＭＳ Ｐゴシック" pitchFamily="50" charset="-128"/>
              </a:defRPr>
            </a:lvl4pPr>
            <a:lvl5pPr marL="2133600" indent="-304800">
              <a:defRPr kumimoji="1" sz="2400">
                <a:solidFill>
                  <a:schemeClr val="tx1"/>
                </a:solidFill>
                <a:latin typeface="Times New Roman" pitchFamily="18" charset="0"/>
                <a:ea typeface="ＭＳ Ｐゴシック" pitchFamily="50" charset="-128"/>
              </a:defRPr>
            </a:lvl5pPr>
            <a:lvl6pPr marL="2590800" indent="-3048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048000" indent="-3048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505200" indent="-3048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962400" indent="-304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buFont typeface="Wingdings" pitchFamily="2" charset="2"/>
              <a:buNone/>
            </a:pPr>
            <a:endParaRPr lang="en-US" altLang="ja-JP" sz="2000" u="sng">
              <a:solidFill>
                <a:srgbClr val="FFFF00"/>
              </a:solidFill>
              <a:effectLst>
                <a:outerShdw blurRad="38100" dist="38100" dir="2700000" algn="tl">
                  <a:srgbClr val="000000"/>
                </a:outerShdw>
              </a:effectLst>
            </a:endParaRPr>
          </a:p>
          <a:p>
            <a:pPr>
              <a:spcBef>
                <a:spcPct val="20000"/>
              </a:spcBef>
              <a:buFont typeface="Wingdings" pitchFamily="2" charset="2"/>
              <a:buChar char="n"/>
            </a:pPr>
            <a:r>
              <a:rPr lang="en-US" altLang="ja-JP" sz="2000" u="sng">
                <a:solidFill>
                  <a:srgbClr val="0000CC"/>
                </a:solidFill>
                <a:latin typeface="Arial" pitchFamily="34" charset="0"/>
              </a:rPr>
              <a:t>Domain decomposition</a:t>
            </a:r>
          </a:p>
          <a:p>
            <a:pPr lvl="1">
              <a:spcBef>
                <a:spcPct val="20000"/>
              </a:spcBef>
              <a:buFontTx/>
              <a:buAutoNum type="arabicPeriod"/>
            </a:pPr>
            <a:r>
              <a:rPr lang="en-US" altLang="ja-JP" sz="1800">
                <a:solidFill>
                  <a:srgbClr val="000000"/>
                </a:solidFill>
                <a:latin typeface="Arial" pitchFamily="34" charset="0"/>
              </a:rPr>
              <a:t>By connecting two neighboring icosahedral triangles, 10 rectangles are constructed. (rlevel-0)</a:t>
            </a:r>
          </a:p>
          <a:p>
            <a:pPr lvl="1">
              <a:spcBef>
                <a:spcPct val="20000"/>
              </a:spcBef>
              <a:buFontTx/>
              <a:buAutoNum type="arabicPeriod"/>
            </a:pPr>
            <a:r>
              <a:rPr lang="en-US" altLang="ja-JP" sz="1800">
                <a:solidFill>
                  <a:srgbClr val="000000"/>
                </a:solidFill>
                <a:latin typeface="Arial" pitchFamily="34" charset="0"/>
              </a:rPr>
              <a:t>For each of rectangles, 4 sub-rectangles are generated by connecting the diagonal mid-points.  </a:t>
            </a:r>
            <a:r>
              <a:rPr lang="ja-JP" altLang="en-US" sz="1800">
                <a:solidFill>
                  <a:srgbClr val="000000"/>
                </a:solidFill>
                <a:latin typeface="Arial" pitchFamily="34" charset="0"/>
              </a:rPr>
              <a:t>（</a:t>
            </a:r>
            <a:r>
              <a:rPr lang="en-US" altLang="ja-JP" sz="1800">
                <a:solidFill>
                  <a:srgbClr val="000000"/>
                </a:solidFill>
                <a:latin typeface="Arial" pitchFamily="34" charset="0"/>
              </a:rPr>
              <a:t>rlevel-1)</a:t>
            </a:r>
          </a:p>
          <a:p>
            <a:pPr lvl="1">
              <a:spcBef>
                <a:spcPct val="20000"/>
              </a:spcBef>
              <a:buFontTx/>
              <a:buAutoNum type="arabicPeriod"/>
            </a:pPr>
            <a:r>
              <a:rPr lang="en-US" altLang="ja-JP" sz="1800">
                <a:solidFill>
                  <a:srgbClr val="000000"/>
                </a:solidFill>
                <a:latin typeface="Arial" pitchFamily="34" charset="0"/>
              </a:rPr>
              <a:t>The process is repeated.</a:t>
            </a:r>
          </a:p>
          <a:p>
            <a:pPr lvl="1">
              <a:spcBef>
                <a:spcPct val="20000"/>
              </a:spcBef>
            </a:pPr>
            <a:r>
              <a:rPr lang="en-US" altLang="ja-JP" sz="1800">
                <a:solidFill>
                  <a:srgbClr val="000000"/>
                </a:solidFill>
                <a:latin typeface="Arial" pitchFamily="34" charset="0"/>
              </a:rPr>
              <a:t>     (rlevel-n)</a:t>
            </a:r>
          </a:p>
        </p:txBody>
      </p:sp>
      <p:sp>
        <p:nvSpPr>
          <p:cNvPr id="219140" name="Text Box 4"/>
          <p:cNvSpPr txBox="1">
            <a:spLocks noChangeArrowheads="1"/>
          </p:cNvSpPr>
          <p:nvPr/>
        </p:nvSpPr>
        <p:spPr bwMode="auto">
          <a:xfrm>
            <a:off x="228600" y="762000"/>
            <a:ext cx="4870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(0) region division level 0 </a:t>
            </a:r>
            <a:r>
              <a:rPr lang="ja-JP" altLang="en-US" sz="1600"/>
              <a:t>　  </a:t>
            </a:r>
            <a:r>
              <a:rPr lang="en-US" altLang="ja-JP" sz="1600"/>
              <a:t>(1)  region division level 1</a:t>
            </a:r>
          </a:p>
        </p:txBody>
      </p:sp>
      <p:pic>
        <p:nvPicPr>
          <p:cNvPr id="219141" name="Picture 5" descr="region0"/>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304800" y="1139825"/>
            <a:ext cx="2289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6" descr="region1"/>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2743200" y="1143000"/>
            <a:ext cx="2289175" cy="2289175"/>
          </a:xfrm>
          <a:prstGeom prst="rect">
            <a:avLst/>
          </a:prstGeom>
          <a:noFill/>
          <a:extLst>
            <a:ext uri="{909E8E84-426E-40DD-AFC4-6F175D3DCCD1}">
              <a14:hiddenFill xmlns:a14="http://schemas.microsoft.com/office/drawing/2010/main">
                <a:solidFill>
                  <a:srgbClr val="FFFFFF"/>
                </a:solidFill>
              </a14:hiddenFill>
            </a:ext>
          </a:extLst>
        </p:spPr>
      </p:pic>
      <p:pic>
        <p:nvPicPr>
          <p:cNvPr id="219143" name="Picture 7" descr="region2"/>
          <p:cNvPicPr>
            <a:picLocks noChangeAspect="1" noChangeArrowheads="1"/>
          </p:cNvPicPr>
          <p:nvPr/>
        </p:nvPicPr>
        <p:blipFill>
          <a:blip r:embed="rId4" cstate="print">
            <a:lum bright="20000" contrast="20000"/>
            <a:extLst>
              <a:ext uri="{28A0092B-C50C-407E-A947-70E740481C1C}">
                <a14:useLocalDpi xmlns:a14="http://schemas.microsoft.com/office/drawing/2010/main" val="0"/>
              </a:ext>
            </a:extLst>
          </a:blip>
          <a:srcRect/>
          <a:stretch>
            <a:fillRect/>
          </a:stretch>
        </p:blipFill>
        <p:spPr bwMode="auto">
          <a:xfrm>
            <a:off x="304800" y="3962400"/>
            <a:ext cx="2289175" cy="2289175"/>
          </a:xfrm>
          <a:prstGeom prst="rect">
            <a:avLst/>
          </a:prstGeom>
          <a:noFill/>
          <a:extLst>
            <a:ext uri="{909E8E84-426E-40DD-AFC4-6F175D3DCCD1}">
              <a14:hiddenFill xmlns:a14="http://schemas.microsoft.com/office/drawing/2010/main">
                <a:solidFill>
                  <a:srgbClr val="FFFFFF"/>
                </a:solidFill>
              </a14:hiddenFill>
            </a:ext>
          </a:extLst>
        </p:spPr>
      </p:pic>
      <p:pic>
        <p:nvPicPr>
          <p:cNvPr id="219144" name="Picture 8" descr="region3"/>
          <p:cNvPicPr>
            <a:picLocks noChangeAspect="1" noChangeArrowheads="1"/>
          </p:cNvPicPr>
          <p:nvPr/>
        </p:nvPicPr>
        <p:blipFill>
          <a:blip r:embed="rId5" cstate="print">
            <a:lum bright="20000" contrast="20000"/>
            <a:extLst>
              <a:ext uri="{28A0092B-C50C-407E-A947-70E740481C1C}">
                <a14:useLocalDpi xmlns:a14="http://schemas.microsoft.com/office/drawing/2010/main" val="0"/>
              </a:ext>
            </a:extLst>
          </a:blip>
          <a:srcRect/>
          <a:stretch>
            <a:fillRect/>
          </a:stretch>
        </p:blipFill>
        <p:spPr bwMode="auto">
          <a:xfrm>
            <a:off x="2743200" y="3962400"/>
            <a:ext cx="2289175" cy="2289175"/>
          </a:xfrm>
          <a:prstGeom prst="rect">
            <a:avLst/>
          </a:prstGeom>
          <a:noFill/>
          <a:extLst>
            <a:ext uri="{909E8E84-426E-40DD-AFC4-6F175D3DCCD1}">
              <a14:hiddenFill xmlns:a14="http://schemas.microsoft.com/office/drawing/2010/main">
                <a:solidFill>
                  <a:srgbClr val="FFFFFF"/>
                </a:solidFill>
              </a14:hiddenFill>
            </a:ext>
          </a:extLst>
        </p:spPr>
      </p:pic>
      <p:sp>
        <p:nvSpPr>
          <p:cNvPr id="219145" name="Text Box 9"/>
          <p:cNvSpPr txBox="1">
            <a:spLocks noChangeArrowheads="1"/>
          </p:cNvSpPr>
          <p:nvPr/>
        </p:nvSpPr>
        <p:spPr bwMode="auto">
          <a:xfrm>
            <a:off x="228600" y="3549650"/>
            <a:ext cx="4870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t>(2) region division level 2 </a:t>
            </a:r>
            <a:r>
              <a:rPr lang="ja-JP" altLang="en-US" sz="1600"/>
              <a:t>　  </a:t>
            </a:r>
            <a:r>
              <a:rPr lang="en-US" altLang="ja-JP" sz="1600"/>
              <a:t>(3)  region division level 3</a:t>
            </a:r>
          </a:p>
        </p:txBody>
      </p:sp>
    </p:spTree>
    <p:extLst>
      <p:ext uri="{BB962C8B-B14F-4D97-AF65-F5344CB8AC3E}">
        <p14:creationId xmlns:p14="http://schemas.microsoft.com/office/powerpoint/2010/main" val="30354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ChangeArrowheads="1"/>
          </p:cNvSpPr>
          <p:nvPr/>
        </p:nvSpPr>
        <p:spPr bwMode="auto">
          <a:xfrm>
            <a:off x="5410200" y="404813"/>
            <a:ext cx="35814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defRPr kumimoji="1" sz="2400">
                <a:solidFill>
                  <a:schemeClr val="tx1"/>
                </a:solidFill>
                <a:latin typeface="Times New Roman" pitchFamily="18" charset="0"/>
                <a:ea typeface="ＭＳ Ｐゴシック" pitchFamily="50" charset="-128"/>
              </a:defRPr>
            </a:lvl1pPr>
            <a:lvl2pPr marL="800100" indent="-342900">
              <a:defRPr kumimoji="1" sz="2400">
                <a:solidFill>
                  <a:schemeClr val="tx1"/>
                </a:solidFill>
                <a:latin typeface="Times New Roman" pitchFamily="18" charset="0"/>
                <a:ea typeface="ＭＳ Ｐゴシック" pitchFamily="50" charset="-128"/>
              </a:defRPr>
            </a:lvl2pPr>
            <a:lvl3pPr marL="1257300" indent="-342900">
              <a:defRPr kumimoji="1" sz="2400">
                <a:solidFill>
                  <a:schemeClr val="tx1"/>
                </a:solidFill>
                <a:latin typeface="Times New Roman" pitchFamily="18" charset="0"/>
                <a:ea typeface="ＭＳ Ｐゴシック" pitchFamily="50" charset="-128"/>
              </a:defRPr>
            </a:lvl3pPr>
            <a:lvl4pPr marL="1676400" indent="-304800">
              <a:defRPr kumimoji="1" sz="2400">
                <a:solidFill>
                  <a:schemeClr val="tx1"/>
                </a:solidFill>
                <a:latin typeface="Times New Roman" pitchFamily="18" charset="0"/>
                <a:ea typeface="ＭＳ Ｐゴシック" pitchFamily="50" charset="-128"/>
              </a:defRPr>
            </a:lvl4pPr>
            <a:lvl5pPr marL="2133600" indent="-304800">
              <a:defRPr kumimoji="1" sz="2400">
                <a:solidFill>
                  <a:schemeClr val="tx1"/>
                </a:solidFill>
                <a:latin typeface="Times New Roman" pitchFamily="18" charset="0"/>
                <a:ea typeface="ＭＳ Ｐゴシック" pitchFamily="50" charset="-128"/>
              </a:defRPr>
            </a:lvl5pPr>
            <a:lvl6pPr marL="2590800" indent="-3048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048000" indent="-3048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505200" indent="-3048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962400" indent="-304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buFont typeface="Wingdings" pitchFamily="2" charset="2"/>
              <a:buNone/>
            </a:pPr>
            <a:endParaRPr lang="en-US" altLang="ja-JP" sz="2000" u="sng">
              <a:solidFill>
                <a:srgbClr val="FFFF00"/>
              </a:solidFill>
              <a:effectLst>
                <a:outerShdw blurRad="38100" dist="38100" dir="2700000" algn="tl">
                  <a:srgbClr val="000000"/>
                </a:outerShdw>
              </a:effectLst>
            </a:endParaRPr>
          </a:p>
          <a:p>
            <a:pPr>
              <a:spcBef>
                <a:spcPct val="20000"/>
              </a:spcBef>
              <a:buFont typeface="Wingdings" pitchFamily="2" charset="2"/>
              <a:buChar char="n"/>
            </a:pPr>
            <a:r>
              <a:rPr lang="en-US" altLang="ja-JP" sz="2000" u="sng">
                <a:solidFill>
                  <a:srgbClr val="0000CC"/>
                </a:solidFill>
                <a:latin typeface="Arial" pitchFamily="34" charset="0"/>
              </a:rPr>
              <a:t>Example ( rlevel-1 )</a:t>
            </a:r>
          </a:p>
          <a:p>
            <a:pPr lvl="1">
              <a:spcBef>
                <a:spcPct val="20000"/>
              </a:spcBef>
              <a:buFont typeface="Wingdings" pitchFamily="2" charset="2"/>
              <a:buChar char="n"/>
            </a:pPr>
            <a:r>
              <a:rPr lang="en-US" altLang="ja-JP" sz="2000">
                <a:solidFill>
                  <a:srgbClr val="FF0000"/>
                </a:solidFill>
                <a:latin typeface="Arial" pitchFamily="34" charset="0"/>
              </a:rPr>
              <a:t># of region : 40</a:t>
            </a:r>
          </a:p>
          <a:p>
            <a:pPr lvl="1">
              <a:spcBef>
                <a:spcPct val="20000"/>
              </a:spcBef>
              <a:buFont typeface="Wingdings" pitchFamily="2" charset="2"/>
              <a:buChar char="n"/>
            </a:pPr>
            <a:r>
              <a:rPr lang="en-US" altLang="ja-JP" sz="2000">
                <a:solidFill>
                  <a:srgbClr val="FF0000"/>
                </a:solidFill>
                <a:latin typeface="Arial" pitchFamily="34" charset="0"/>
              </a:rPr>
              <a:t># of process : 10</a:t>
            </a:r>
          </a:p>
          <a:p>
            <a:pPr lvl="1">
              <a:spcBef>
                <a:spcPct val="20000"/>
              </a:spcBef>
              <a:buFont typeface="Wingdings" pitchFamily="2" charset="2"/>
              <a:buChar char="n"/>
            </a:pPr>
            <a:r>
              <a:rPr lang="en-US" altLang="ja-JP" sz="2000">
                <a:solidFill>
                  <a:srgbClr val="FF0000"/>
                </a:solidFill>
                <a:latin typeface="Arial" pitchFamily="34" charset="0"/>
              </a:rPr>
              <a:t>Situation:</a:t>
            </a:r>
          </a:p>
          <a:p>
            <a:pPr lvl="2">
              <a:spcBef>
                <a:spcPct val="20000"/>
              </a:spcBef>
              <a:buFont typeface="Wingdings" pitchFamily="2" charset="2"/>
              <a:buChar char="n"/>
            </a:pPr>
            <a:r>
              <a:rPr lang="en-US" altLang="ja-JP" sz="1800">
                <a:latin typeface="Arial" pitchFamily="34" charset="0"/>
              </a:rPr>
              <a:t>Polar region:</a:t>
            </a:r>
            <a:br>
              <a:rPr lang="en-US" altLang="ja-JP" sz="1800">
                <a:latin typeface="Arial" pitchFamily="34" charset="0"/>
              </a:rPr>
            </a:br>
            <a:r>
              <a:rPr lang="en-US" altLang="ja-JP" sz="1800">
                <a:latin typeface="Arial" pitchFamily="34" charset="0"/>
              </a:rPr>
              <a:t>Less computation</a:t>
            </a:r>
          </a:p>
          <a:p>
            <a:pPr lvl="2">
              <a:spcBef>
                <a:spcPct val="20000"/>
              </a:spcBef>
              <a:buFont typeface="Wingdings" pitchFamily="2" charset="2"/>
              <a:buChar char="n"/>
            </a:pPr>
            <a:r>
              <a:rPr lang="en-US" altLang="ja-JP" sz="1800">
                <a:latin typeface="Arial" pitchFamily="34" charset="0"/>
              </a:rPr>
              <a:t>Equatorial region:</a:t>
            </a:r>
            <a:br>
              <a:rPr lang="en-US" altLang="ja-JP" sz="1800">
                <a:latin typeface="Arial" pitchFamily="34" charset="0"/>
              </a:rPr>
            </a:br>
            <a:r>
              <a:rPr lang="en-US" altLang="ja-JP" sz="1800">
                <a:latin typeface="Arial" pitchFamily="34" charset="0"/>
              </a:rPr>
              <a:t>much computation</a:t>
            </a:r>
          </a:p>
          <a:p>
            <a:pPr>
              <a:spcBef>
                <a:spcPct val="20000"/>
              </a:spcBef>
              <a:buFont typeface="Wingdings" pitchFamily="2" charset="2"/>
              <a:buChar char="n"/>
            </a:pPr>
            <a:r>
              <a:rPr lang="en-US" altLang="ja-JP" sz="2000" u="sng">
                <a:solidFill>
                  <a:schemeClr val="accent2"/>
                </a:solidFill>
                <a:latin typeface="Arial" pitchFamily="34" charset="0"/>
              </a:rPr>
              <a:t>Each process</a:t>
            </a:r>
          </a:p>
          <a:p>
            <a:pPr lvl="1">
              <a:spcBef>
                <a:spcPct val="20000"/>
              </a:spcBef>
              <a:buFont typeface="Wingdings" pitchFamily="2" charset="2"/>
              <a:buChar char="n"/>
            </a:pPr>
            <a:r>
              <a:rPr lang="en-US" altLang="ja-JP" sz="2000">
                <a:solidFill>
                  <a:srgbClr val="FF0000"/>
                </a:solidFill>
                <a:latin typeface="Arial" pitchFamily="34" charset="0"/>
              </a:rPr>
              <a:t>manage same color regions</a:t>
            </a:r>
          </a:p>
          <a:p>
            <a:pPr lvl="1">
              <a:spcBef>
                <a:spcPct val="20000"/>
              </a:spcBef>
              <a:buFont typeface="Wingdings" pitchFamily="2" charset="2"/>
              <a:buChar char="n"/>
            </a:pPr>
            <a:r>
              <a:rPr lang="en-US" altLang="ja-JP" sz="2000">
                <a:solidFill>
                  <a:srgbClr val="FF0000"/>
                </a:solidFill>
                <a:latin typeface="Arial" pitchFamily="34" charset="0"/>
              </a:rPr>
              <a:t>Cover from the polar region and equatorial region.</a:t>
            </a:r>
          </a:p>
        </p:txBody>
      </p:sp>
      <p:pic>
        <p:nvPicPr>
          <p:cNvPr id="221188" name="Picture 4" descr="parall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60463"/>
            <a:ext cx="5367338" cy="5221287"/>
          </a:xfrm>
          <a:prstGeom prst="rect">
            <a:avLst/>
          </a:prstGeom>
          <a:noFill/>
          <a:extLst>
            <a:ext uri="{909E8E84-426E-40DD-AFC4-6F175D3DCCD1}">
              <a14:hiddenFill xmlns:a14="http://schemas.microsoft.com/office/drawing/2010/main">
                <a:solidFill>
                  <a:srgbClr val="FFFFFF"/>
                </a:solidFill>
              </a14:hiddenFill>
            </a:ext>
          </a:extLst>
        </p:spPr>
      </p:pic>
      <p:sp>
        <p:nvSpPr>
          <p:cNvPr id="221189" name="Text Box 5"/>
          <p:cNvSpPr txBox="1">
            <a:spLocks noChangeArrowheads="1"/>
          </p:cNvSpPr>
          <p:nvPr/>
        </p:nvSpPr>
        <p:spPr bwMode="auto">
          <a:xfrm>
            <a:off x="5724525" y="5876925"/>
            <a:ext cx="3003550" cy="3968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Avoid the load imbalance </a:t>
            </a:r>
          </a:p>
        </p:txBody>
      </p:sp>
      <p:sp>
        <p:nvSpPr>
          <p:cNvPr id="221190" name="Text Box 6"/>
          <p:cNvSpPr txBox="1">
            <a:spLocks noChangeArrowheads="1"/>
          </p:cNvSpPr>
          <p:nvPr/>
        </p:nvSpPr>
        <p:spPr bwMode="auto">
          <a:xfrm>
            <a:off x="231775" y="617538"/>
            <a:ext cx="1870075"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Load balancing</a:t>
            </a:r>
          </a:p>
        </p:txBody>
      </p:sp>
    </p:spTree>
    <p:extLst>
      <p:ext uri="{BB962C8B-B14F-4D97-AF65-F5344CB8AC3E}">
        <p14:creationId xmlns:p14="http://schemas.microsoft.com/office/powerpoint/2010/main" val="309272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3"/>
          <p:cNvSpPr>
            <a:spLocks noChangeArrowheads="1"/>
          </p:cNvSpPr>
          <p:nvPr/>
        </p:nvSpPr>
        <p:spPr bwMode="auto">
          <a:xfrm>
            <a:off x="4953000" y="685800"/>
            <a:ext cx="4038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defRPr kumimoji="1" sz="2400">
                <a:solidFill>
                  <a:schemeClr val="tx1"/>
                </a:solidFill>
                <a:latin typeface="Times New Roman" pitchFamily="18" charset="0"/>
                <a:ea typeface="ＭＳ Ｐゴシック" pitchFamily="50" charset="-128"/>
              </a:defRPr>
            </a:lvl1pPr>
            <a:lvl2pPr marL="800100" indent="-342900">
              <a:defRPr kumimoji="1" sz="2400">
                <a:solidFill>
                  <a:schemeClr val="tx1"/>
                </a:solidFill>
                <a:latin typeface="Times New Roman" pitchFamily="18" charset="0"/>
                <a:ea typeface="ＭＳ Ｐゴシック" pitchFamily="50" charset="-128"/>
              </a:defRPr>
            </a:lvl2pPr>
            <a:lvl3pPr marL="1257300" indent="-342900">
              <a:defRPr kumimoji="1" sz="2400">
                <a:solidFill>
                  <a:schemeClr val="tx1"/>
                </a:solidFill>
                <a:latin typeface="Times New Roman" pitchFamily="18" charset="0"/>
                <a:ea typeface="ＭＳ Ｐゴシック" pitchFamily="50" charset="-128"/>
              </a:defRPr>
            </a:lvl3pPr>
            <a:lvl4pPr marL="1676400" indent="-304800">
              <a:defRPr kumimoji="1" sz="2400">
                <a:solidFill>
                  <a:schemeClr val="tx1"/>
                </a:solidFill>
                <a:latin typeface="Times New Roman" pitchFamily="18" charset="0"/>
                <a:ea typeface="ＭＳ Ｐゴシック" pitchFamily="50" charset="-128"/>
              </a:defRPr>
            </a:lvl4pPr>
            <a:lvl5pPr marL="2133600" indent="-304800">
              <a:defRPr kumimoji="1" sz="2400">
                <a:solidFill>
                  <a:schemeClr val="tx1"/>
                </a:solidFill>
                <a:latin typeface="Times New Roman" pitchFamily="18" charset="0"/>
                <a:ea typeface="ＭＳ Ｐゴシック" pitchFamily="50" charset="-128"/>
              </a:defRPr>
            </a:lvl5pPr>
            <a:lvl6pPr marL="2590800" indent="-3048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048000" indent="-3048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505200" indent="-3048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962400" indent="-304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spcBef>
                <a:spcPct val="20000"/>
              </a:spcBef>
              <a:buFont typeface="Wingdings" pitchFamily="2" charset="2"/>
              <a:buChar char="n"/>
            </a:pPr>
            <a:r>
              <a:rPr lang="en-US" altLang="ja-JP" sz="2000" u="sng">
                <a:solidFill>
                  <a:srgbClr val="0000CC"/>
                </a:solidFill>
                <a:latin typeface="Arial" pitchFamily="34" charset="0"/>
              </a:rPr>
              <a:t>Structure in one region</a:t>
            </a:r>
          </a:p>
          <a:p>
            <a:pPr lvl="1">
              <a:spcBef>
                <a:spcPct val="20000"/>
              </a:spcBef>
              <a:buFont typeface="Wingdings" pitchFamily="2" charset="2"/>
              <a:buChar char="n"/>
            </a:pPr>
            <a:r>
              <a:rPr lang="en-US" altLang="ja-JP" sz="2000" u="sng">
                <a:solidFill>
                  <a:srgbClr val="FF0000"/>
                </a:solidFill>
                <a:latin typeface="Arial" pitchFamily="34" charset="0"/>
              </a:rPr>
              <a:t>Icosahedral grid</a:t>
            </a:r>
          </a:p>
          <a:p>
            <a:pPr lvl="2">
              <a:spcBef>
                <a:spcPct val="20000"/>
              </a:spcBef>
              <a:buFont typeface="Wingdings" pitchFamily="2" charset="2"/>
              <a:buNone/>
            </a:pPr>
            <a:r>
              <a:rPr lang="en-US" altLang="ja-JP" sz="2000">
                <a:solidFill>
                  <a:srgbClr val="000000"/>
                </a:solidFill>
                <a:latin typeface="Arial" pitchFamily="34" charset="0"/>
                <a:sym typeface="Wingdings" pitchFamily="2" charset="2"/>
              </a:rPr>
              <a:t> </a:t>
            </a:r>
            <a:r>
              <a:rPr lang="en-US" altLang="ja-JP" sz="2000">
                <a:solidFill>
                  <a:srgbClr val="000000"/>
                </a:solidFill>
                <a:latin typeface="Arial" pitchFamily="34" charset="0"/>
              </a:rPr>
              <a:t>Unstructured grid?</a:t>
            </a:r>
          </a:p>
          <a:p>
            <a:pPr lvl="1">
              <a:spcBef>
                <a:spcPct val="20000"/>
              </a:spcBef>
              <a:buFont typeface="Wingdings" pitchFamily="2" charset="2"/>
              <a:buChar char="n"/>
            </a:pPr>
            <a:r>
              <a:rPr lang="en-US" altLang="ja-JP" sz="2000" u="sng">
                <a:solidFill>
                  <a:srgbClr val="FF0000"/>
                </a:solidFill>
                <a:latin typeface="Arial" pitchFamily="34" charset="0"/>
              </a:rPr>
              <a:t>Treatment as structured grid</a:t>
            </a:r>
          </a:p>
          <a:p>
            <a:pPr lvl="1">
              <a:spcBef>
                <a:spcPct val="20000"/>
              </a:spcBef>
              <a:buFont typeface="Wingdings" pitchFamily="2" charset="2"/>
              <a:buNone/>
            </a:pPr>
            <a:r>
              <a:rPr lang="en-US" altLang="ja-JP" sz="2000">
                <a:solidFill>
                  <a:srgbClr val="000000"/>
                </a:solidFill>
                <a:latin typeface="Arial" pitchFamily="34" charset="0"/>
                <a:sym typeface="Wingdings" pitchFamily="2" charset="2"/>
              </a:rPr>
              <a:t>      Fortran 2D array</a:t>
            </a:r>
          </a:p>
          <a:p>
            <a:pPr lvl="1">
              <a:spcBef>
                <a:spcPct val="20000"/>
              </a:spcBef>
              <a:buFont typeface="Wingdings" pitchFamily="2" charset="2"/>
              <a:buNone/>
            </a:pPr>
            <a:r>
              <a:rPr lang="en-US" altLang="ja-JP" sz="2000">
                <a:solidFill>
                  <a:srgbClr val="000000"/>
                </a:solidFill>
                <a:latin typeface="Arial" pitchFamily="34" charset="0"/>
                <a:sym typeface="Wingdings" pitchFamily="2" charset="2"/>
              </a:rPr>
              <a:t>      vectorized efficiently!</a:t>
            </a:r>
            <a:endParaRPr lang="en-US" altLang="ja-JP" sz="2000">
              <a:solidFill>
                <a:srgbClr val="000000"/>
              </a:solidFill>
              <a:latin typeface="Arial" pitchFamily="34" charset="0"/>
            </a:endParaRPr>
          </a:p>
          <a:p>
            <a:pPr lvl="1">
              <a:spcBef>
                <a:spcPct val="20000"/>
              </a:spcBef>
              <a:buFont typeface="Wingdings" pitchFamily="2" charset="2"/>
              <a:buChar char="Ø"/>
            </a:pPr>
            <a:endParaRPr lang="en-US" altLang="ja-JP" sz="2000">
              <a:solidFill>
                <a:srgbClr val="000000"/>
              </a:solidFill>
              <a:latin typeface="Arial" pitchFamily="34" charset="0"/>
            </a:endParaRPr>
          </a:p>
          <a:p>
            <a:pPr>
              <a:spcBef>
                <a:spcPct val="20000"/>
              </a:spcBef>
              <a:buFont typeface="Wingdings" pitchFamily="2" charset="2"/>
              <a:buChar char="n"/>
            </a:pPr>
            <a:r>
              <a:rPr lang="en-US" altLang="ja-JP" sz="2000" u="sng">
                <a:solidFill>
                  <a:srgbClr val="0000CC"/>
                </a:solidFill>
                <a:latin typeface="Arial" pitchFamily="34" charset="0"/>
              </a:rPr>
              <a:t>2D array </a:t>
            </a:r>
            <a:r>
              <a:rPr lang="en-US" altLang="ja-JP" sz="2000" u="sng">
                <a:solidFill>
                  <a:srgbClr val="0000CC"/>
                </a:solidFill>
                <a:latin typeface="Arial" pitchFamily="34" charset="0"/>
                <a:sym typeface="Wingdings" pitchFamily="2" charset="2"/>
              </a:rPr>
              <a:t> 1D array</a:t>
            </a:r>
            <a:endParaRPr lang="en-US" altLang="ja-JP" sz="2000" u="sng">
              <a:solidFill>
                <a:srgbClr val="0000CC"/>
              </a:solidFill>
              <a:latin typeface="Arial" pitchFamily="34" charset="0"/>
            </a:endParaRPr>
          </a:p>
          <a:p>
            <a:pPr lvl="1">
              <a:spcBef>
                <a:spcPct val="20000"/>
              </a:spcBef>
              <a:buFont typeface="Wingdings" pitchFamily="2" charset="2"/>
              <a:buChar char="n"/>
            </a:pPr>
            <a:r>
              <a:rPr lang="en-US" altLang="ja-JP" sz="2000" u="sng">
                <a:solidFill>
                  <a:srgbClr val="FF0000"/>
                </a:solidFill>
                <a:latin typeface="Arial" pitchFamily="34" charset="0"/>
              </a:rPr>
              <a:t>Higher vector operation length</a:t>
            </a:r>
          </a:p>
        </p:txBody>
      </p:sp>
      <p:pic>
        <p:nvPicPr>
          <p:cNvPr id="222212" name="Picture 4" descr="1rgn-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760413"/>
            <a:ext cx="3811587" cy="3811587"/>
          </a:xfrm>
          <a:prstGeom prst="rect">
            <a:avLst/>
          </a:prstGeom>
          <a:noFill/>
          <a:extLst>
            <a:ext uri="{909E8E84-426E-40DD-AFC4-6F175D3DCCD1}">
              <a14:hiddenFill xmlns:a14="http://schemas.microsoft.com/office/drawing/2010/main">
                <a:solidFill>
                  <a:srgbClr val="FFFFFF"/>
                </a:solidFill>
              </a14:hiddenFill>
            </a:ext>
          </a:extLst>
        </p:spPr>
      </p:pic>
      <p:pic>
        <p:nvPicPr>
          <p:cNvPr id="222213" name="Picture 5" descr="1dml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699000"/>
            <a:ext cx="3516313" cy="1549400"/>
          </a:xfrm>
          <a:prstGeom prst="rect">
            <a:avLst/>
          </a:prstGeom>
          <a:noFill/>
          <a:extLst>
            <a:ext uri="{909E8E84-426E-40DD-AFC4-6F175D3DCCD1}">
              <a14:hiddenFill xmlns:a14="http://schemas.microsoft.com/office/drawing/2010/main">
                <a:solidFill>
                  <a:srgbClr val="FFFFFF"/>
                </a:solidFill>
              </a14:hiddenFill>
            </a:ext>
          </a:extLst>
        </p:spPr>
      </p:pic>
      <p:sp>
        <p:nvSpPr>
          <p:cNvPr id="222214" name="Text Box 6"/>
          <p:cNvSpPr txBox="1">
            <a:spLocks noChangeArrowheads="1"/>
          </p:cNvSpPr>
          <p:nvPr/>
        </p:nvSpPr>
        <p:spPr bwMode="auto">
          <a:xfrm>
            <a:off x="519113" y="584200"/>
            <a:ext cx="1649412"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Vectorization</a:t>
            </a:r>
          </a:p>
        </p:txBody>
      </p:sp>
    </p:spTree>
    <p:extLst>
      <p:ext uri="{BB962C8B-B14F-4D97-AF65-F5344CB8AC3E}">
        <p14:creationId xmlns:p14="http://schemas.microsoft.com/office/powerpoint/2010/main" val="34208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4638"/>
            <a:ext cx="8229600" cy="706090"/>
          </a:xfrm>
        </p:spPr>
        <p:txBody>
          <a:bodyPr>
            <a:normAutofit fontScale="90000"/>
          </a:bodyPr>
          <a:lstStyle/>
          <a:p>
            <a:r>
              <a:rPr kumimoji="1" lang="en-US" altLang="ja-JP" dirty="0" smtClean="0"/>
              <a:t>Outline</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normAutofit fontScale="77500" lnSpcReduction="20000"/>
          </a:bodyPr>
          <a:lstStyle/>
          <a:p>
            <a:r>
              <a:rPr kumimoji="1" lang="en-US" altLang="ja-JP" dirty="0" smtClean="0"/>
              <a:t>Background of the research</a:t>
            </a:r>
          </a:p>
          <a:p>
            <a:r>
              <a:rPr lang="en-US" altLang="ja-JP" dirty="0" smtClean="0"/>
              <a:t>Introduction to NICAM</a:t>
            </a:r>
          </a:p>
          <a:p>
            <a:pPr lvl="1"/>
            <a:r>
              <a:rPr lang="en-US" altLang="ja-JP" dirty="0" smtClean="0"/>
              <a:t>Example: Athena project</a:t>
            </a:r>
          </a:p>
          <a:p>
            <a:pPr lvl="1"/>
            <a:r>
              <a:rPr lang="en-US" altLang="ja-JP" dirty="0" smtClean="0"/>
              <a:t>ICOMEX</a:t>
            </a:r>
          </a:p>
          <a:p>
            <a:pPr lvl="1"/>
            <a:r>
              <a:rPr lang="en-US" altLang="ja-JP" dirty="0" smtClean="0"/>
              <a:t>NICAM </a:t>
            </a:r>
            <a:r>
              <a:rPr lang="en-US" altLang="ja-JP" dirty="0" err="1" smtClean="0"/>
              <a:t>numerics</a:t>
            </a:r>
            <a:endParaRPr lang="en-US" altLang="ja-JP" dirty="0"/>
          </a:p>
          <a:p>
            <a:pPr lvl="1"/>
            <a:r>
              <a:rPr lang="en-US" altLang="ja-JP" dirty="0"/>
              <a:t>C</a:t>
            </a:r>
            <a:r>
              <a:rPr lang="en-US" altLang="ja-JP" dirty="0" smtClean="0"/>
              <a:t>omputational strategy</a:t>
            </a:r>
          </a:p>
          <a:p>
            <a:r>
              <a:rPr lang="en-US" altLang="ja-JP" dirty="0" smtClean="0">
                <a:solidFill>
                  <a:srgbClr val="00B0F0"/>
                </a:solidFill>
              </a:rPr>
              <a:t>Main topics of researches</a:t>
            </a:r>
          </a:p>
          <a:p>
            <a:pPr lvl="1"/>
            <a:r>
              <a:rPr lang="en-US" altLang="ja-JP" dirty="0" smtClean="0">
                <a:solidFill>
                  <a:srgbClr val="00B0F0"/>
                </a:solidFill>
              </a:rPr>
              <a:t>MJO studies on the Earth Simulator</a:t>
            </a:r>
          </a:p>
          <a:p>
            <a:r>
              <a:rPr lang="en-US" altLang="ja-JP" dirty="0" smtClean="0"/>
              <a:t>K-computer studies</a:t>
            </a:r>
          </a:p>
          <a:p>
            <a:pPr lvl="1"/>
            <a:r>
              <a:rPr lang="en-US" altLang="ja-JP" dirty="0" smtClean="0"/>
              <a:t>More resolution: dx=870m</a:t>
            </a:r>
          </a:p>
          <a:p>
            <a:pPr lvl="1"/>
            <a:r>
              <a:rPr lang="en-US" altLang="ja-JP" dirty="0" smtClean="0"/>
              <a:t>More ensemble studies: MJO case sweep exp.</a:t>
            </a:r>
          </a:p>
          <a:p>
            <a:pPr lvl="1"/>
            <a:r>
              <a:rPr lang="en-US" altLang="ja-JP" dirty="0" smtClean="0"/>
              <a:t>Earth observation collaborations</a:t>
            </a:r>
          </a:p>
          <a:p>
            <a:pPr lvl="1"/>
            <a:r>
              <a:rPr lang="en-US" altLang="ja-JP" dirty="0" smtClean="0"/>
              <a:t>Longer integration: future change in tropical cyclones</a:t>
            </a:r>
          </a:p>
          <a:p>
            <a:pPr lvl="1"/>
            <a:endParaRPr lang="en-US" altLang="ja-JP" dirty="0" smtClean="0"/>
          </a:p>
          <a:p>
            <a:pPr lvl="1"/>
            <a:endParaRPr lang="en-US" altLang="ja-JP" dirty="0" smtClean="0"/>
          </a:p>
          <a:p>
            <a:pPr lvl="1"/>
            <a:endParaRPr lang="en-US" altLang="ja-JP" dirty="0" smtClean="0"/>
          </a:p>
          <a:p>
            <a:endParaRPr kumimoji="1" lang="ja-JP" altLang="en-US" dirty="0"/>
          </a:p>
        </p:txBody>
      </p:sp>
    </p:spTree>
    <p:extLst>
      <p:ext uri="{BB962C8B-B14F-4D97-AF65-F5344CB8AC3E}">
        <p14:creationId xmlns:p14="http://schemas.microsoft.com/office/powerpoint/2010/main" val="3816566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Main research targets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Multi-scale processes of convective systems in the tropics</a:t>
            </a:r>
          </a:p>
          <a:p>
            <a:pPr lvl="1"/>
            <a:r>
              <a:rPr lang="en-US" altLang="ja-JP" dirty="0" smtClean="0"/>
              <a:t>Madden-Julian Oscillations</a:t>
            </a:r>
          </a:p>
          <a:p>
            <a:pPr lvl="1"/>
            <a:r>
              <a:rPr kumimoji="1" lang="en-US" altLang="ja-JP" dirty="0" smtClean="0"/>
              <a:t>Tropical cyclones</a:t>
            </a:r>
          </a:p>
          <a:p>
            <a:r>
              <a:rPr lang="en-US" altLang="ja-JP" dirty="0" smtClean="0"/>
              <a:t>Clouds</a:t>
            </a:r>
          </a:p>
          <a:p>
            <a:pPr lvl="1"/>
            <a:r>
              <a:rPr kumimoji="1" lang="en-US" altLang="ja-JP" dirty="0" smtClean="0"/>
              <a:t>Future cloud changes, cloud feedbacks</a:t>
            </a:r>
          </a:p>
          <a:p>
            <a:r>
              <a:rPr lang="en-US" altLang="ja-JP" dirty="0" smtClean="0"/>
              <a:t>Satellite collaborations</a:t>
            </a:r>
            <a:endParaRPr kumimoji="1" lang="ja-JP" altLang="en-US" dirty="0"/>
          </a:p>
        </p:txBody>
      </p:sp>
    </p:spTree>
    <p:extLst>
      <p:ext uri="{BB962C8B-B14F-4D97-AF65-F5344CB8AC3E}">
        <p14:creationId xmlns:p14="http://schemas.microsoft.com/office/powerpoint/2010/main" val="1029430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20638"/>
            <a:ext cx="5681663"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2905125"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テキスト ボックス 1"/>
          <p:cNvSpPr txBox="1">
            <a:spLocks noChangeArrowheads="1"/>
          </p:cNvSpPr>
          <p:nvPr/>
        </p:nvSpPr>
        <p:spPr bwMode="auto">
          <a:xfrm>
            <a:off x="6045200" y="6488113"/>
            <a:ext cx="280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Madden andJulian (1972)</a:t>
            </a:r>
            <a:endParaRPr lang="ja-JP" altLang="en-US"/>
          </a:p>
        </p:txBody>
      </p:sp>
      <p:sp>
        <p:nvSpPr>
          <p:cNvPr id="11269" name="テキスト ボックス 8"/>
          <p:cNvSpPr txBox="1">
            <a:spLocks noChangeArrowheads="1"/>
          </p:cNvSpPr>
          <p:nvPr/>
        </p:nvSpPr>
        <p:spPr bwMode="auto">
          <a:xfrm>
            <a:off x="23813" y="6453188"/>
            <a:ext cx="2954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Miura et al.(2007,Science)</a:t>
            </a:r>
            <a:endParaRPr lang="ja-JP" altLang="en-US"/>
          </a:p>
        </p:txBody>
      </p:sp>
    </p:spTree>
    <p:extLst>
      <p:ext uri="{BB962C8B-B14F-4D97-AF65-F5344CB8AC3E}">
        <p14:creationId xmlns:p14="http://schemas.microsoft.com/office/powerpoint/2010/main" val="164841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正方形/長方形 10"/>
          <p:cNvSpPr>
            <a:spLocks noChangeArrowheads="1"/>
          </p:cNvSpPr>
          <p:nvPr/>
        </p:nvSpPr>
        <p:spPr bwMode="auto">
          <a:xfrm>
            <a:off x="5429250" y="571500"/>
            <a:ext cx="3714750" cy="62865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endParaRPr lang="ja-JP" altLang="en-US"/>
          </a:p>
        </p:txBody>
      </p:sp>
      <p:sp>
        <p:nvSpPr>
          <p:cNvPr id="6147" name="Rectangle 2"/>
          <p:cNvSpPr>
            <a:spLocks noGrp="1" noChangeArrowheads="1"/>
          </p:cNvSpPr>
          <p:nvPr>
            <p:ph type="title"/>
          </p:nvPr>
        </p:nvSpPr>
        <p:spPr>
          <a:xfrm>
            <a:off x="684213" y="0"/>
            <a:ext cx="7772400" cy="476250"/>
          </a:xfrm>
        </p:spPr>
        <p:txBody>
          <a:bodyPr>
            <a:normAutofit fontScale="90000"/>
          </a:bodyPr>
          <a:lstStyle/>
          <a:p>
            <a:pPr eaLnBrk="1" hangingPunct="1"/>
            <a:r>
              <a:rPr lang="en-US" altLang="ja-JP" smtClean="0"/>
              <a:t>Background of the research</a:t>
            </a:r>
            <a:endParaRPr lang="ja-JP" altLang="en-US" smtClean="0"/>
          </a:p>
        </p:txBody>
      </p:sp>
      <p:sp>
        <p:nvSpPr>
          <p:cNvPr id="5123" name="Rectangle 3"/>
          <p:cNvSpPr>
            <a:spLocks noGrp="1" noChangeArrowheads="1"/>
          </p:cNvSpPr>
          <p:nvPr>
            <p:ph type="body" sz="half" idx="1"/>
          </p:nvPr>
        </p:nvSpPr>
        <p:spPr>
          <a:xfrm>
            <a:off x="323850" y="560114"/>
            <a:ext cx="5676900" cy="4237038"/>
          </a:xfrm>
        </p:spPr>
        <p:txBody>
          <a:bodyPr>
            <a:normAutofit/>
          </a:bodyPr>
          <a:lstStyle/>
          <a:p>
            <a:pPr marL="0" indent="0" eaLnBrk="1" hangingPunct="1">
              <a:buFont typeface="Arial" charset="0"/>
              <a:buChar char="•"/>
              <a:defRPr/>
            </a:pPr>
            <a:r>
              <a:rPr lang="ja-JP" altLang="en-US" sz="1800" u="sng" dirty="0" smtClean="0"/>
              <a:t>　</a:t>
            </a:r>
            <a:r>
              <a:rPr lang="en-US" altLang="ja-JP" sz="1800" u="sng" dirty="0" smtClean="0"/>
              <a:t>Importance of deep convection in global atmospheric circulation</a:t>
            </a:r>
            <a:endParaRPr lang="ja-JP" altLang="en-US" sz="1800" u="sng" dirty="0" smtClean="0"/>
          </a:p>
          <a:p>
            <a:pPr marL="457200" lvl="1" indent="0" eaLnBrk="1" hangingPunct="1">
              <a:buFont typeface="Arial" charset="0"/>
              <a:buChar char="–"/>
              <a:defRPr/>
            </a:pPr>
            <a:r>
              <a:rPr lang="en-US" altLang="ja-JP" sz="1600" dirty="0" smtClean="0"/>
              <a:t>Driving force of atmospheric circulation (the Hadley circulation)</a:t>
            </a:r>
          </a:p>
          <a:p>
            <a:pPr marL="457200" lvl="1" indent="0" eaLnBrk="1" hangingPunct="1">
              <a:buFont typeface="Arial" charset="0"/>
              <a:buChar char="–"/>
              <a:defRPr/>
            </a:pPr>
            <a:r>
              <a:rPr lang="en-US" altLang="ja-JP" sz="1600" dirty="0" smtClean="0"/>
              <a:t>Tropical cyclones, cloud clusters, Madden-Julian Oscillation</a:t>
            </a:r>
          </a:p>
          <a:p>
            <a:pPr marL="457200" lvl="1" indent="0" eaLnBrk="1" hangingPunct="1">
              <a:buFont typeface="Arial" charset="0"/>
              <a:buChar char="–"/>
              <a:defRPr/>
            </a:pPr>
            <a:r>
              <a:rPr lang="en-US" altLang="ja-JP" sz="1600" dirty="0" smtClean="0"/>
              <a:t>Seasonal to sub-seasonal influence</a:t>
            </a:r>
          </a:p>
          <a:p>
            <a:pPr marL="457200" lvl="1" indent="0" eaLnBrk="1" hangingPunct="1">
              <a:buFont typeface="Arial" charset="0"/>
              <a:buChar char="–"/>
              <a:defRPr/>
            </a:pPr>
            <a:r>
              <a:rPr lang="en-US" altLang="ja-JP" sz="1600" dirty="0" smtClean="0"/>
              <a:t>Extreme events such as heavy precipitation</a:t>
            </a:r>
          </a:p>
          <a:p>
            <a:pPr eaLnBrk="1" hangingPunct="1">
              <a:lnSpc>
                <a:spcPct val="80000"/>
              </a:lnSpc>
              <a:buFont typeface="Arial" charset="0"/>
              <a:buChar char="•"/>
              <a:defRPr/>
            </a:pPr>
            <a:r>
              <a:rPr lang="en-US" altLang="ja-JP" sz="1800" u="sng" dirty="0" smtClean="0">
                <a:solidFill>
                  <a:schemeClr val="accent2"/>
                </a:solidFill>
              </a:rPr>
              <a:t>Deadlock of the existing climate models</a:t>
            </a:r>
            <a:endParaRPr lang="ja-JP" altLang="en-US" sz="1800" u="sng" dirty="0" smtClean="0">
              <a:solidFill>
                <a:schemeClr val="accent2"/>
              </a:solidFill>
            </a:endParaRPr>
          </a:p>
          <a:p>
            <a:pPr lvl="1" eaLnBrk="1" hangingPunct="1">
              <a:lnSpc>
                <a:spcPct val="80000"/>
              </a:lnSpc>
              <a:buFont typeface="Arial" charset="0"/>
              <a:buChar char="–"/>
              <a:defRPr/>
            </a:pPr>
            <a:r>
              <a:rPr lang="en-US" altLang="ja-JP" sz="1600" dirty="0" smtClean="0"/>
              <a:t>Resolution coarser than O(10-100km): cannot resolve deep convective circulation</a:t>
            </a:r>
            <a:endParaRPr lang="ja-JP" altLang="en-US" sz="1600" dirty="0" smtClean="0"/>
          </a:p>
          <a:p>
            <a:pPr eaLnBrk="1" hangingPunct="1">
              <a:lnSpc>
                <a:spcPct val="80000"/>
              </a:lnSpc>
              <a:buFont typeface="Arial" charset="0"/>
              <a:buChar char="•"/>
              <a:defRPr/>
            </a:pPr>
            <a:r>
              <a:rPr lang="en-US" altLang="ja-JP" sz="1800" u="sng" dirty="0" smtClean="0">
                <a:solidFill>
                  <a:schemeClr val="accent2"/>
                </a:solidFill>
              </a:rPr>
              <a:t>Global cloud-resolving model</a:t>
            </a:r>
            <a:endParaRPr lang="ja-JP" altLang="en-US" sz="1800" u="sng" dirty="0" smtClean="0">
              <a:solidFill>
                <a:schemeClr val="accent2"/>
              </a:solidFill>
            </a:endParaRPr>
          </a:p>
          <a:p>
            <a:pPr lvl="1" eaLnBrk="1" hangingPunct="1">
              <a:lnSpc>
                <a:spcPct val="80000"/>
              </a:lnSpc>
              <a:buFont typeface="Arial" charset="0"/>
              <a:buChar char="–"/>
              <a:defRPr/>
            </a:pPr>
            <a:r>
              <a:rPr lang="en-US" altLang="ja-JP" sz="1600" dirty="0" smtClean="0"/>
              <a:t>Explicitly calculate deep convective circulation with cloud microphysics processes, resolution O(km)</a:t>
            </a:r>
          </a:p>
          <a:p>
            <a:pPr lvl="1" eaLnBrk="1" hangingPunct="1">
              <a:lnSpc>
                <a:spcPct val="80000"/>
              </a:lnSpc>
              <a:buFont typeface="Arial" charset="0"/>
              <a:buChar char="–"/>
              <a:defRPr/>
            </a:pPr>
            <a:r>
              <a:rPr lang="en-US" altLang="ja-JP" sz="1600" dirty="0" err="1" smtClean="0"/>
              <a:t>Nonhydrostatic</a:t>
            </a:r>
            <a:r>
              <a:rPr lang="en-US" altLang="ja-JP" sz="1600" dirty="0" smtClean="0"/>
              <a:t> </a:t>
            </a:r>
            <a:r>
              <a:rPr lang="en-US" altLang="ja-JP" sz="1600" dirty="0" err="1" smtClean="0"/>
              <a:t>ICosahedral</a:t>
            </a:r>
            <a:r>
              <a:rPr lang="en-US" altLang="ja-JP" sz="1600" dirty="0" smtClean="0"/>
              <a:t> Atmospheric Model (NICAM)</a:t>
            </a:r>
          </a:p>
          <a:p>
            <a:pPr marL="723900" lvl="1" indent="-342900" eaLnBrk="1" hangingPunct="1">
              <a:buFont typeface="Arial" charset="0"/>
              <a:buChar char="–"/>
              <a:defRPr/>
            </a:pPr>
            <a:endParaRPr lang="ja-JP" altLang="en-US" sz="1600" dirty="0" smtClean="0"/>
          </a:p>
          <a:p>
            <a:pPr lvl="1" eaLnBrk="1" hangingPunct="1">
              <a:lnSpc>
                <a:spcPct val="80000"/>
              </a:lnSpc>
              <a:buFont typeface="Wingdings" pitchFamily="2" charset="2"/>
              <a:buNone/>
              <a:defRPr/>
            </a:pPr>
            <a:endParaRPr lang="en-US" altLang="ja-JP" sz="1600" dirty="0" smtClean="0"/>
          </a:p>
          <a:p>
            <a:pPr eaLnBrk="1" hangingPunct="1">
              <a:lnSpc>
                <a:spcPct val="80000"/>
              </a:lnSpc>
              <a:buFont typeface="Wingdings" pitchFamily="2" charset="2"/>
              <a:buNone/>
              <a:defRPr/>
            </a:pPr>
            <a:endParaRPr lang="en-US" altLang="ja-JP" sz="1600" dirty="0" smtClean="0"/>
          </a:p>
        </p:txBody>
      </p:sp>
      <p:pic>
        <p:nvPicPr>
          <p:cNvPr id="6149"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00750" y="3214688"/>
            <a:ext cx="2906713" cy="3433762"/>
          </a:xfrm>
        </p:spPr>
      </p:pic>
      <p:pic>
        <p:nvPicPr>
          <p:cNvPr id="6150" name="Picture 9" descr="space-shuttle-online-dictionary"/>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t="4375"/>
          <a:stretch>
            <a:fillRect/>
          </a:stretch>
        </p:blipFill>
        <p:spPr>
          <a:xfrm>
            <a:off x="5638800" y="571500"/>
            <a:ext cx="3505200" cy="2628900"/>
          </a:xfrm>
        </p:spPr>
      </p:pic>
      <p:pic>
        <p:nvPicPr>
          <p:cNvPr id="6151" name="Picture 16" descr="icosahedron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8" y="4525963"/>
            <a:ext cx="2332037"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olr_0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4500563"/>
            <a:ext cx="238283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正方形/長方形 11"/>
          <p:cNvSpPr>
            <a:spLocks noChangeArrowheads="1"/>
          </p:cNvSpPr>
          <p:nvPr/>
        </p:nvSpPr>
        <p:spPr bwMode="auto">
          <a:xfrm>
            <a:off x="5500688" y="3143250"/>
            <a:ext cx="1000125" cy="429766"/>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endParaRPr lang="ja-JP" altLang="en-US"/>
          </a:p>
        </p:txBody>
      </p:sp>
    </p:spTree>
    <p:extLst>
      <p:ext uri="{BB962C8B-B14F-4D97-AF65-F5344CB8AC3E}">
        <p14:creationId xmlns:p14="http://schemas.microsoft.com/office/powerpoint/2010/main" val="155995474"/>
      </p:ext>
    </p:extLst>
  </p:cSld>
  <p:clrMapOvr>
    <a:masterClrMapping/>
  </p:clrMapOvr>
  <p:transition>
    <p:blind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3"/>
          <p:cNvSpPr>
            <a:spLocks noGrp="1"/>
          </p:cNvSpPr>
          <p:nvPr>
            <p:ph type="title"/>
          </p:nvPr>
        </p:nvSpPr>
        <p:spPr>
          <a:xfrm>
            <a:off x="468313" y="0"/>
            <a:ext cx="8229600" cy="836613"/>
          </a:xfrm>
        </p:spPr>
        <p:txBody>
          <a:bodyPr/>
          <a:lstStyle/>
          <a:p>
            <a:r>
              <a:rPr lang="en-US" altLang="ja-JP" sz="3200" smtClean="0"/>
              <a:t>Madden Julian Oscillation studies</a:t>
            </a:r>
            <a:endParaRPr lang="ja-JP" altLang="en-US" sz="3200" smtClean="0"/>
          </a:p>
        </p:txBody>
      </p:sp>
      <p:sp>
        <p:nvSpPr>
          <p:cNvPr id="16387" name="コンテンツ プレースホルダー 4"/>
          <p:cNvSpPr>
            <a:spLocks noGrp="1"/>
          </p:cNvSpPr>
          <p:nvPr>
            <p:ph idx="1"/>
          </p:nvPr>
        </p:nvSpPr>
        <p:spPr>
          <a:xfrm>
            <a:off x="468313" y="908050"/>
            <a:ext cx="8229600" cy="5589588"/>
          </a:xfrm>
        </p:spPr>
        <p:txBody>
          <a:bodyPr/>
          <a:lstStyle/>
          <a:p>
            <a:r>
              <a:rPr lang="en-US" altLang="ja-JP" sz="2800" smtClean="0"/>
              <a:t>Multi-scale structure of tropical convective systems</a:t>
            </a:r>
          </a:p>
          <a:p>
            <a:pPr lvl="1">
              <a:buFont typeface="Arial" charset="0"/>
              <a:buChar char="•"/>
            </a:pPr>
            <a:r>
              <a:rPr lang="en-US" altLang="ja-JP" sz="2400" smtClean="0"/>
              <a:t>MJO O(10,000km), Super Cloud Clusters: O(1,000km), Cloud Clusters:O(100km), Meso-circulation O(10km), Convective core: O(km)</a:t>
            </a:r>
          </a:p>
          <a:p>
            <a:r>
              <a:rPr lang="en-US" altLang="ja-JP" sz="2800" smtClean="0"/>
              <a:t>Eastward propagation along equator</a:t>
            </a:r>
          </a:p>
          <a:p>
            <a:endParaRPr lang="en-US" altLang="ja-JP" sz="2400" smtClean="0"/>
          </a:p>
          <a:p>
            <a:r>
              <a:rPr lang="en-US" altLang="ja-JP" sz="2800" smtClean="0"/>
              <a:t>Aqua Planet Experiment</a:t>
            </a:r>
          </a:p>
          <a:p>
            <a:pPr lvl="1">
              <a:buFont typeface="Wingdings" pitchFamily="2" charset="2"/>
              <a:buChar char="ü"/>
            </a:pPr>
            <a:r>
              <a:rPr lang="en-US" altLang="ja-JP" sz="2400" smtClean="0"/>
              <a:t>Tomita et al.(2005,GRL), Satoh et al.(2006,JES)</a:t>
            </a:r>
          </a:p>
          <a:p>
            <a:pPr lvl="1">
              <a:buFont typeface="Wingdings" pitchFamily="2" charset="2"/>
              <a:buChar char="ü"/>
            </a:pPr>
            <a:r>
              <a:rPr lang="en-US" altLang="ja-JP" sz="2400" smtClean="0"/>
              <a:t>Nasuno et al.(2008ab,JAS)</a:t>
            </a:r>
          </a:p>
          <a:p>
            <a:r>
              <a:rPr lang="en-US" altLang="ja-JP" sz="2800" smtClean="0"/>
              <a:t>Case study of an MJO event</a:t>
            </a:r>
          </a:p>
          <a:p>
            <a:pPr lvl="1">
              <a:buFont typeface="Wingdings" pitchFamily="2" charset="2"/>
              <a:buChar char="ü"/>
            </a:pPr>
            <a:r>
              <a:rPr lang="en-US" altLang="ja-JP" sz="2400" smtClean="0"/>
              <a:t>Miura et al.(2007,Science)</a:t>
            </a:r>
          </a:p>
          <a:p>
            <a:pPr lvl="1">
              <a:buFont typeface="Wingdings" pitchFamily="2" charset="2"/>
              <a:buChar char="ü"/>
            </a:pPr>
            <a:r>
              <a:rPr lang="en-US" altLang="ja-JP" sz="2400" smtClean="0"/>
              <a:t>Nasuno et al.(2009,JMSJ)</a:t>
            </a:r>
            <a:r>
              <a:rPr lang="en-US" altLang="ja-JP" sz="3200" smtClean="0"/>
              <a:t> </a:t>
            </a:r>
          </a:p>
          <a:p>
            <a:endParaRPr lang="ja-JP" altLang="en-US" sz="2800" smtClean="0"/>
          </a:p>
        </p:txBody>
      </p:sp>
    </p:spTree>
    <p:extLst>
      <p:ext uri="{BB962C8B-B14F-4D97-AF65-F5344CB8AC3E}">
        <p14:creationId xmlns:p14="http://schemas.microsoft.com/office/powerpoint/2010/main" val="4023989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r_1.mp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lr_1.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4760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7463"/>
            <a:ext cx="8229600" cy="925513"/>
          </a:xfrm>
        </p:spPr>
        <p:txBody>
          <a:bodyPr>
            <a:normAutofit fontScale="90000"/>
          </a:bodyPr>
          <a:lstStyle/>
          <a:p>
            <a:pPr eaLnBrk="1" hangingPunct="1"/>
            <a:r>
              <a:rPr lang="en-US" altLang="ja-JP" sz="3600" smtClean="0"/>
              <a:t>NICAM APE simulations</a:t>
            </a:r>
            <a:br>
              <a:rPr lang="en-US" altLang="ja-JP" sz="3600" smtClean="0"/>
            </a:br>
            <a:r>
              <a:rPr lang="en-US" altLang="ja-JP" sz="2800" smtClean="0"/>
              <a:t>precipitation along equator (2S-2N)</a:t>
            </a:r>
          </a:p>
        </p:txBody>
      </p:sp>
      <p:pic>
        <p:nvPicPr>
          <p:cNvPr id="184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5300" y="3917950"/>
            <a:ext cx="8153400" cy="0"/>
          </a:xfrm>
        </p:spPr>
      </p:pic>
      <p:graphicFrame>
        <p:nvGraphicFramePr>
          <p:cNvPr id="18436" name="Object 4"/>
          <p:cNvGraphicFramePr>
            <a:graphicFrameLocks noChangeAspect="1"/>
          </p:cNvGraphicFramePr>
          <p:nvPr/>
        </p:nvGraphicFramePr>
        <p:xfrm>
          <a:off x="876300" y="1184275"/>
          <a:ext cx="7391400" cy="5268913"/>
        </p:xfrm>
        <a:graphic>
          <a:graphicData uri="http://schemas.openxmlformats.org/presentationml/2006/ole">
            <mc:AlternateContent xmlns:mc="http://schemas.openxmlformats.org/markup-compatibility/2006">
              <mc:Choice xmlns:v="urn:schemas-microsoft-com:vml" Requires="v">
                <p:oleObj spid="_x0000_s9231" name="ビットマップ イメージ" r:id="rId4" imgW="3780952" imgH="2695951" progId="Paint.Picture">
                  <p:embed/>
                </p:oleObj>
              </mc:Choice>
              <mc:Fallback>
                <p:oleObj name="ビットマップ イメージ" r:id="rId4" imgW="3780952" imgH="269595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 y="1184275"/>
                        <a:ext cx="7391400"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7" name="Text Box 5"/>
          <p:cNvSpPr txBox="1">
            <a:spLocks noChangeArrowheads="1"/>
          </p:cNvSpPr>
          <p:nvPr/>
        </p:nvSpPr>
        <p:spPr bwMode="auto">
          <a:xfrm>
            <a:off x="2133600" y="908050"/>
            <a:ext cx="1076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sz="2000" b="1">
                <a:solidFill>
                  <a:srgbClr val="000000"/>
                </a:solidFill>
                <a:latin typeface="Times New Roman" pitchFamily="18" charset="0"/>
              </a:rPr>
              <a:t>dx=7km</a:t>
            </a:r>
          </a:p>
        </p:txBody>
      </p:sp>
      <p:sp>
        <p:nvSpPr>
          <p:cNvPr id="18438" name="Text Box 6"/>
          <p:cNvSpPr txBox="1">
            <a:spLocks noChangeArrowheads="1"/>
          </p:cNvSpPr>
          <p:nvPr/>
        </p:nvSpPr>
        <p:spPr bwMode="auto">
          <a:xfrm>
            <a:off x="5676900" y="908050"/>
            <a:ext cx="1266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r>
              <a:rPr lang="en-US" altLang="ja-JP" sz="2000" b="1">
                <a:solidFill>
                  <a:srgbClr val="000000"/>
                </a:solidFill>
                <a:latin typeface="Times New Roman" pitchFamily="18" charset="0"/>
              </a:rPr>
              <a:t>dx=3.5km</a:t>
            </a:r>
          </a:p>
        </p:txBody>
      </p:sp>
      <p:pic>
        <p:nvPicPr>
          <p:cNvPr id="18439" name="Picture 7" descr="esj-fig4-sha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270250"/>
            <a:ext cx="29543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8"/>
          <p:cNvSpPr txBox="1">
            <a:spLocks noChangeArrowheads="1"/>
          </p:cNvSpPr>
          <p:nvPr/>
        </p:nvSpPr>
        <p:spPr bwMode="auto">
          <a:xfrm>
            <a:off x="4572000" y="3270250"/>
            <a:ext cx="5794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2000" b="1">
                <a:solidFill>
                  <a:srgbClr val="000000"/>
                </a:solidFill>
                <a:latin typeface="Times New Roman" pitchFamily="18" charset="0"/>
              </a:rPr>
              <a:t>87d</a:t>
            </a:r>
          </a:p>
          <a:p>
            <a:pPr algn="ctr" eaLnBrk="1" hangingPunct="1"/>
            <a:endParaRPr lang="en-US" altLang="ja-JP" sz="2000" b="1">
              <a:solidFill>
                <a:srgbClr val="000000"/>
              </a:solidFill>
              <a:latin typeface="Times New Roman" pitchFamily="18" charset="0"/>
            </a:endParaRPr>
          </a:p>
          <a:p>
            <a:pPr algn="ctr" eaLnBrk="1" hangingPunct="1"/>
            <a:endParaRPr lang="en-US" altLang="ja-JP" sz="2000" b="1">
              <a:solidFill>
                <a:srgbClr val="000000"/>
              </a:solidFill>
              <a:latin typeface="Times New Roman" pitchFamily="18" charset="0"/>
            </a:endParaRPr>
          </a:p>
          <a:p>
            <a:pPr algn="ctr" eaLnBrk="1" hangingPunct="1"/>
            <a:r>
              <a:rPr lang="en-US" altLang="ja-JP" sz="2000" b="1">
                <a:solidFill>
                  <a:srgbClr val="000000"/>
                </a:solidFill>
                <a:latin typeface="Times New Roman" pitchFamily="18" charset="0"/>
              </a:rPr>
              <a:t>86d</a:t>
            </a:r>
          </a:p>
          <a:p>
            <a:pPr algn="ctr" eaLnBrk="1" hangingPunct="1"/>
            <a:endParaRPr lang="en-US" altLang="ja-JP" sz="2000" b="1">
              <a:solidFill>
                <a:srgbClr val="000000"/>
              </a:solidFill>
              <a:latin typeface="Times New Roman" pitchFamily="18" charset="0"/>
            </a:endParaRPr>
          </a:p>
          <a:p>
            <a:pPr algn="ctr" eaLnBrk="1" hangingPunct="1"/>
            <a:endParaRPr lang="en-US" altLang="ja-JP" sz="2000" b="1">
              <a:solidFill>
                <a:srgbClr val="000000"/>
              </a:solidFill>
              <a:latin typeface="Times New Roman" pitchFamily="18" charset="0"/>
            </a:endParaRPr>
          </a:p>
          <a:p>
            <a:pPr algn="ctr" eaLnBrk="1" hangingPunct="1"/>
            <a:r>
              <a:rPr lang="en-US" altLang="ja-JP" sz="2000" b="1">
                <a:solidFill>
                  <a:srgbClr val="000000"/>
                </a:solidFill>
                <a:latin typeface="Times New Roman" pitchFamily="18" charset="0"/>
              </a:rPr>
              <a:t>85d</a:t>
            </a:r>
          </a:p>
          <a:p>
            <a:pPr algn="ctr" eaLnBrk="1" hangingPunct="1"/>
            <a:endParaRPr lang="en-US" altLang="ja-JP" sz="2000" b="1">
              <a:solidFill>
                <a:srgbClr val="000000"/>
              </a:solidFill>
              <a:latin typeface="Times New Roman" pitchFamily="18" charset="0"/>
            </a:endParaRPr>
          </a:p>
          <a:p>
            <a:pPr algn="ctr" eaLnBrk="1" hangingPunct="1"/>
            <a:endParaRPr lang="en-US" altLang="ja-JP" sz="2000" b="1">
              <a:solidFill>
                <a:srgbClr val="000000"/>
              </a:solidFill>
              <a:latin typeface="Times New Roman" pitchFamily="18" charset="0"/>
            </a:endParaRPr>
          </a:p>
          <a:p>
            <a:pPr algn="ctr" eaLnBrk="1" hangingPunct="1"/>
            <a:r>
              <a:rPr lang="en-US" altLang="ja-JP" sz="2000" b="1">
                <a:solidFill>
                  <a:srgbClr val="000000"/>
                </a:solidFill>
                <a:latin typeface="Times New Roman" pitchFamily="18" charset="0"/>
              </a:rPr>
              <a:t>84d</a:t>
            </a:r>
          </a:p>
        </p:txBody>
      </p:sp>
      <p:sp>
        <p:nvSpPr>
          <p:cNvPr id="18441" name="Text Box 9"/>
          <p:cNvSpPr txBox="1">
            <a:spLocks noChangeArrowheads="1"/>
          </p:cNvSpPr>
          <p:nvPr/>
        </p:nvSpPr>
        <p:spPr bwMode="auto">
          <a:xfrm>
            <a:off x="5105400" y="6165850"/>
            <a:ext cx="2916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2000" b="1">
                <a:solidFill>
                  <a:srgbClr val="000000"/>
                </a:solidFill>
                <a:latin typeface="Times New Roman" pitchFamily="18" charset="0"/>
              </a:rPr>
              <a:t>40E           60E            80E</a:t>
            </a:r>
          </a:p>
        </p:txBody>
      </p:sp>
      <p:sp>
        <p:nvSpPr>
          <p:cNvPr id="18442" name="Rectangle 10"/>
          <p:cNvSpPr>
            <a:spLocks noChangeArrowheads="1"/>
          </p:cNvSpPr>
          <p:nvPr/>
        </p:nvSpPr>
        <p:spPr bwMode="auto">
          <a:xfrm>
            <a:off x="6705600" y="1898650"/>
            <a:ext cx="533400" cy="45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ja-JP" altLang="en-US"/>
          </a:p>
        </p:txBody>
      </p:sp>
      <p:sp>
        <p:nvSpPr>
          <p:cNvPr id="18443" name="Line 11"/>
          <p:cNvSpPr>
            <a:spLocks noChangeShapeType="1"/>
          </p:cNvSpPr>
          <p:nvPr/>
        </p:nvSpPr>
        <p:spPr bwMode="auto">
          <a:xfrm flipH="1" flipV="1">
            <a:off x="7086600" y="4337050"/>
            <a:ext cx="431800" cy="215900"/>
          </a:xfrm>
          <a:prstGeom prst="line">
            <a:avLst/>
          </a:prstGeom>
          <a:noFill/>
          <a:ln w="5715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18444" name="Rectangle 12"/>
          <p:cNvSpPr>
            <a:spLocks noChangeArrowheads="1"/>
          </p:cNvSpPr>
          <p:nvPr/>
        </p:nvSpPr>
        <p:spPr bwMode="auto">
          <a:xfrm>
            <a:off x="1371600" y="1365250"/>
            <a:ext cx="3048000" cy="144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endParaRPr lang="ja-JP" altLang="en-US"/>
          </a:p>
        </p:txBody>
      </p:sp>
      <p:sp>
        <p:nvSpPr>
          <p:cNvPr id="18445" name="Line 13"/>
          <p:cNvSpPr>
            <a:spLocks noChangeShapeType="1"/>
          </p:cNvSpPr>
          <p:nvPr/>
        </p:nvSpPr>
        <p:spPr bwMode="auto">
          <a:xfrm flipH="1">
            <a:off x="5257800" y="2355850"/>
            <a:ext cx="1447800" cy="1066800"/>
          </a:xfrm>
          <a:prstGeom prst="line">
            <a:avLst/>
          </a:prstGeom>
          <a:noFill/>
          <a:ln w="952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18446" name="Line 14"/>
          <p:cNvSpPr>
            <a:spLocks noChangeShapeType="1"/>
          </p:cNvSpPr>
          <p:nvPr/>
        </p:nvSpPr>
        <p:spPr bwMode="auto">
          <a:xfrm>
            <a:off x="7239000" y="2355850"/>
            <a:ext cx="457200" cy="1143000"/>
          </a:xfrm>
          <a:prstGeom prst="line">
            <a:avLst/>
          </a:prstGeom>
          <a:noFill/>
          <a:ln w="952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18447" name="テキスト ボックス 1"/>
          <p:cNvSpPr txBox="1">
            <a:spLocks noChangeArrowheads="1"/>
          </p:cNvSpPr>
          <p:nvPr/>
        </p:nvSpPr>
        <p:spPr bwMode="auto">
          <a:xfrm>
            <a:off x="101600" y="6410325"/>
            <a:ext cx="5156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2400" b="1">
                <a:solidFill>
                  <a:srgbClr val="000000"/>
                </a:solidFill>
                <a:latin typeface="Times New Roman" pitchFamily="18" charset="0"/>
              </a:rPr>
              <a:t>Tomita et al. (2005), Satoh et al.(2005)</a:t>
            </a:r>
            <a:endParaRPr lang="ja-JP" altLang="en-US" sz="2400" b="1">
              <a:solidFill>
                <a:srgbClr val="000000"/>
              </a:solidFill>
              <a:latin typeface="Times New Roman" pitchFamily="18" charset="0"/>
            </a:endParaRPr>
          </a:p>
        </p:txBody>
      </p:sp>
    </p:spTree>
    <p:extLst>
      <p:ext uri="{BB962C8B-B14F-4D97-AF65-F5344CB8AC3E}">
        <p14:creationId xmlns:p14="http://schemas.microsoft.com/office/powerpoint/2010/main" val="321882977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Grp="1" noChangeArrowheads="1"/>
          </p:cNvSpPr>
          <p:nvPr>
            <p:ph type="body" sz="half" idx="1"/>
          </p:nvPr>
        </p:nvSpPr>
        <p:spPr>
          <a:xfrm>
            <a:off x="0" y="428625"/>
            <a:ext cx="9144000" cy="6429375"/>
          </a:xfrm>
          <a:solidFill>
            <a:schemeClr val="tx1"/>
          </a:solidFill>
        </p:spPr>
        <p:txBody>
          <a:bodyPr/>
          <a:lstStyle/>
          <a:p>
            <a:pPr marL="0" indent="0" algn="ctr" eaLnBrk="1" hangingPunct="1">
              <a:buFontTx/>
              <a:buNone/>
              <a:defRPr/>
            </a:pPr>
            <a:endParaRPr lang="en-US" altLang="ja-JP" sz="3600" dirty="0" smtClean="0">
              <a:solidFill>
                <a:schemeClr val="accent2"/>
              </a:solidFill>
              <a:effectLst>
                <a:outerShdw blurRad="38100" dist="38100" dir="2700000" algn="tl">
                  <a:srgbClr val="FFFFFF"/>
                </a:outerShdw>
              </a:effectLst>
              <a:latin typeface="Times New Roman" pitchFamily="18" charset="0"/>
            </a:endParaRPr>
          </a:p>
          <a:p>
            <a:pPr marL="0" indent="0" algn="ctr" eaLnBrk="1" hangingPunct="1">
              <a:buFontTx/>
              <a:buNone/>
              <a:defRPr/>
            </a:pPr>
            <a:endParaRPr lang="en-US" altLang="ja-JP" sz="3600" dirty="0" smtClean="0">
              <a:solidFill>
                <a:schemeClr val="accent2"/>
              </a:solidFill>
              <a:effectLst>
                <a:outerShdw blurRad="38100" dist="38100" dir="2700000" algn="tl">
                  <a:srgbClr val="FFFFFF"/>
                </a:outerShdw>
              </a:effectLst>
              <a:latin typeface="Times New Roman" pitchFamily="18" charset="0"/>
            </a:endParaRPr>
          </a:p>
          <a:p>
            <a:pPr marL="0" indent="0" algn="ctr" eaLnBrk="1" hangingPunct="1">
              <a:buFontTx/>
              <a:buNone/>
              <a:defRPr/>
            </a:pPr>
            <a:endParaRPr lang="en-US" altLang="ja-JP" sz="3600" dirty="0" smtClean="0">
              <a:solidFill>
                <a:schemeClr val="accent2"/>
              </a:solidFill>
              <a:effectLst>
                <a:outerShdw blurRad="38100" dist="38100" dir="2700000" algn="tl">
                  <a:srgbClr val="FFFFFF"/>
                </a:outerShdw>
              </a:effectLst>
              <a:latin typeface="Times New Roman" pitchFamily="18" charset="0"/>
            </a:endParaRPr>
          </a:p>
          <a:p>
            <a:pPr marL="0" indent="0" algn="ctr" eaLnBrk="1" hangingPunct="1">
              <a:buFontTx/>
              <a:buNone/>
              <a:defRPr/>
            </a:pPr>
            <a:endParaRPr lang="en-US" altLang="ja-JP" sz="3600" dirty="0" smtClean="0">
              <a:solidFill>
                <a:schemeClr val="accent2"/>
              </a:solidFill>
              <a:effectLst>
                <a:outerShdw blurRad="38100" dist="38100" dir="2700000" algn="tl">
                  <a:srgbClr val="FFFFFF"/>
                </a:outerShdw>
              </a:effectLst>
              <a:latin typeface="Times New Roman" pitchFamily="18" charset="0"/>
            </a:endParaRPr>
          </a:p>
          <a:p>
            <a:pPr marL="0" indent="0" algn="ctr" eaLnBrk="1" hangingPunct="1">
              <a:buFontTx/>
              <a:buNone/>
              <a:defRPr/>
            </a:pPr>
            <a:endParaRPr lang="en-US" altLang="ja-JP" sz="1600" dirty="0" smtClean="0">
              <a:effectLst>
                <a:outerShdw blurRad="38100" dist="38100" dir="2700000" algn="tl">
                  <a:srgbClr val="000000"/>
                </a:outerShdw>
              </a:effectLst>
              <a:latin typeface="Times New Roman" pitchFamily="18" charset="0"/>
            </a:endParaRPr>
          </a:p>
          <a:p>
            <a:pPr marL="0" indent="0" algn="ctr" eaLnBrk="1" hangingPunct="1">
              <a:buFontTx/>
              <a:buNone/>
              <a:defRPr/>
            </a:pPr>
            <a:endParaRPr lang="en-US" altLang="ja-JP" sz="2000" dirty="0" smtClean="0">
              <a:effectLst>
                <a:outerShdw blurRad="38100" dist="38100" dir="2700000" algn="tl">
                  <a:srgbClr val="000000"/>
                </a:outerShdw>
              </a:effectLst>
              <a:latin typeface="Times New Roman" pitchFamily="18" charset="0"/>
            </a:endParaRPr>
          </a:p>
          <a:p>
            <a:pPr marL="0" indent="0" algn="ctr" eaLnBrk="1" hangingPunct="1">
              <a:buFontTx/>
              <a:buNone/>
              <a:defRPr/>
            </a:pPr>
            <a:endParaRPr lang="en-US" altLang="ja-JP" sz="2000" dirty="0" smtClean="0">
              <a:solidFill>
                <a:srgbClr val="CCFFCC"/>
              </a:solidFill>
              <a:latin typeface="Times New Roman" pitchFamily="18" charset="0"/>
            </a:endParaRPr>
          </a:p>
          <a:p>
            <a:pPr marL="0" indent="0" algn="ctr" eaLnBrk="1" hangingPunct="1">
              <a:buFontTx/>
              <a:buNone/>
              <a:defRPr/>
            </a:pPr>
            <a:endParaRPr lang="en-US" altLang="ja-JP" sz="2000" dirty="0" smtClean="0">
              <a:latin typeface="Times New Roman" pitchFamily="18" charset="0"/>
            </a:endParaRPr>
          </a:p>
          <a:p>
            <a:pPr marL="0" indent="0" algn="ctr" eaLnBrk="1" hangingPunct="1">
              <a:buFontTx/>
              <a:buNone/>
              <a:defRPr/>
            </a:pPr>
            <a:endParaRPr lang="en-US" altLang="ja-JP" sz="2000" dirty="0" smtClean="0">
              <a:latin typeface="Times New Roman" pitchFamily="18" charset="0"/>
            </a:endParaRPr>
          </a:p>
        </p:txBody>
      </p:sp>
      <p:pic>
        <p:nvPicPr>
          <p:cNvPr id="12291" name="Picture 11" descr="olr_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619125"/>
            <a:ext cx="402431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2" descr="TBB_061229_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19125"/>
            <a:ext cx="402431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13"/>
          <p:cNvSpPr txBox="1">
            <a:spLocks noChangeArrowheads="1"/>
          </p:cNvSpPr>
          <p:nvPr/>
        </p:nvSpPr>
        <p:spPr bwMode="auto">
          <a:xfrm>
            <a:off x="214313" y="420688"/>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800" b="1">
                <a:solidFill>
                  <a:srgbClr val="FFFFFF"/>
                </a:solidFill>
                <a:latin typeface="Times New Roman" pitchFamily="18" charset="0"/>
              </a:rPr>
              <a:t>MTSAT-1R</a:t>
            </a:r>
          </a:p>
        </p:txBody>
      </p:sp>
      <p:sp>
        <p:nvSpPr>
          <p:cNvPr id="12294" name="Text Box 14"/>
          <p:cNvSpPr txBox="1">
            <a:spLocks noChangeArrowheads="1"/>
          </p:cNvSpPr>
          <p:nvPr/>
        </p:nvSpPr>
        <p:spPr bwMode="auto">
          <a:xfrm>
            <a:off x="7715250" y="42068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800" b="1">
                <a:solidFill>
                  <a:srgbClr val="FFFFFF"/>
                </a:solidFill>
                <a:latin typeface="Times New Roman" pitchFamily="18" charset="0"/>
              </a:rPr>
              <a:t>NICAM</a:t>
            </a:r>
          </a:p>
        </p:txBody>
      </p:sp>
      <p:sp>
        <p:nvSpPr>
          <p:cNvPr id="12295" name="テキスト ボックス 8"/>
          <p:cNvSpPr txBox="1">
            <a:spLocks noChangeArrowheads="1"/>
          </p:cNvSpPr>
          <p:nvPr/>
        </p:nvSpPr>
        <p:spPr bwMode="auto">
          <a:xfrm>
            <a:off x="4500563" y="563563"/>
            <a:ext cx="1916112"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800" b="1">
                <a:solidFill>
                  <a:srgbClr val="000000"/>
                </a:solidFill>
                <a:latin typeface="Times New Roman" pitchFamily="18" charset="0"/>
              </a:rPr>
              <a:t>                           </a:t>
            </a:r>
            <a:endParaRPr lang="ja-JP" altLang="en-US" sz="2800" b="1">
              <a:solidFill>
                <a:srgbClr val="000000"/>
              </a:solidFill>
              <a:latin typeface="Times New Roman" pitchFamily="18" charset="0"/>
            </a:endParaRPr>
          </a:p>
        </p:txBody>
      </p:sp>
      <p:sp>
        <p:nvSpPr>
          <p:cNvPr id="12296" name="テキスト ボックス 10"/>
          <p:cNvSpPr txBox="1">
            <a:spLocks noChangeArrowheads="1"/>
          </p:cNvSpPr>
          <p:nvPr/>
        </p:nvSpPr>
        <p:spPr bwMode="auto">
          <a:xfrm>
            <a:off x="4000500" y="3571875"/>
            <a:ext cx="941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100" b="1">
                <a:solidFill>
                  <a:srgbClr val="FFFFFF"/>
                </a:solidFill>
                <a:latin typeface="Times New Roman" pitchFamily="18" charset="0"/>
              </a:rPr>
              <a:t>Dec. 29 2006</a:t>
            </a:r>
            <a:endParaRPr lang="ja-JP" altLang="en-US" sz="1100" b="1">
              <a:solidFill>
                <a:srgbClr val="FFFFFF"/>
              </a:solidFill>
              <a:latin typeface="Times New Roman" pitchFamily="18" charset="0"/>
            </a:endParaRPr>
          </a:p>
        </p:txBody>
      </p:sp>
      <p:sp>
        <p:nvSpPr>
          <p:cNvPr id="12" name="テキスト ボックス 11"/>
          <p:cNvSpPr txBox="1">
            <a:spLocks noChangeArrowheads="1"/>
          </p:cNvSpPr>
          <p:nvPr/>
        </p:nvSpPr>
        <p:spPr bwMode="auto">
          <a:xfrm>
            <a:off x="1357313" y="1778000"/>
            <a:ext cx="2525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000" b="1">
                <a:solidFill>
                  <a:srgbClr val="FFFF00"/>
                </a:solidFill>
                <a:latin typeface="Calibri" pitchFamily="34" charset="0"/>
              </a:rPr>
              <a:t>MJO-organized clouds</a:t>
            </a:r>
            <a:endParaRPr lang="ja-JP" altLang="en-US" sz="2000" b="1">
              <a:solidFill>
                <a:srgbClr val="FFFF00"/>
              </a:solidFill>
              <a:latin typeface="Calibri" pitchFamily="34" charset="0"/>
            </a:endParaRPr>
          </a:p>
        </p:txBody>
      </p:sp>
      <p:sp>
        <p:nvSpPr>
          <p:cNvPr id="13" name="テキスト ボックス 12"/>
          <p:cNvSpPr txBox="1">
            <a:spLocks noChangeArrowheads="1"/>
          </p:cNvSpPr>
          <p:nvPr/>
        </p:nvSpPr>
        <p:spPr bwMode="auto">
          <a:xfrm>
            <a:off x="571500" y="3278188"/>
            <a:ext cx="1128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000" b="1">
                <a:solidFill>
                  <a:srgbClr val="FF0000"/>
                </a:solidFill>
                <a:latin typeface="Calibri" pitchFamily="34" charset="0"/>
              </a:rPr>
              <a:t>TS Isobel</a:t>
            </a:r>
            <a:endParaRPr lang="ja-JP" altLang="en-US" sz="2000" b="1">
              <a:solidFill>
                <a:srgbClr val="FF0000"/>
              </a:solidFill>
              <a:latin typeface="Calibri" pitchFamily="34" charset="0"/>
            </a:endParaRPr>
          </a:p>
        </p:txBody>
      </p:sp>
      <p:sp>
        <p:nvSpPr>
          <p:cNvPr id="17" name="円/楕円 16"/>
          <p:cNvSpPr/>
          <p:nvPr/>
        </p:nvSpPr>
        <p:spPr>
          <a:xfrm>
            <a:off x="714375" y="2206625"/>
            <a:ext cx="1428750" cy="1000125"/>
          </a:xfrm>
          <a:prstGeom prst="ellipse">
            <a:avLst/>
          </a:prstGeom>
          <a:noFill/>
          <a:ln>
            <a:solidFill>
              <a:srgbClr val="FFFF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sz="2000">
              <a:solidFill>
                <a:srgbClr val="FFFF00"/>
              </a:solidFill>
            </a:endParaRPr>
          </a:p>
        </p:txBody>
      </p:sp>
      <p:sp>
        <p:nvSpPr>
          <p:cNvPr id="14" name="円/楕円 13"/>
          <p:cNvSpPr/>
          <p:nvPr/>
        </p:nvSpPr>
        <p:spPr>
          <a:xfrm>
            <a:off x="1143000" y="2778125"/>
            <a:ext cx="500063" cy="500063"/>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sz="2000"/>
          </a:p>
        </p:txBody>
      </p:sp>
      <p:sp>
        <p:nvSpPr>
          <p:cNvPr id="18" name="テキスト ボックス 17"/>
          <p:cNvSpPr txBox="1">
            <a:spLocks noChangeArrowheads="1"/>
          </p:cNvSpPr>
          <p:nvPr/>
        </p:nvSpPr>
        <p:spPr bwMode="auto">
          <a:xfrm>
            <a:off x="5857875" y="1778000"/>
            <a:ext cx="2525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000" b="1">
                <a:solidFill>
                  <a:srgbClr val="FFFF00"/>
                </a:solidFill>
                <a:latin typeface="Calibri" pitchFamily="34" charset="0"/>
              </a:rPr>
              <a:t>MJO-organized clouds</a:t>
            </a:r>
            <a:endParaRPr lang="ja-JP" altLang="en-US" sz="2000" b="1">
              <a:solidFill>
                <a:srgbClr val="FFFF00"/>
              </a:solidFill>
              <a:latin typeface="Calibri" pitchFamily="34" charset="0"/>
            </a:endParaRPr>
          </a:p>
        </p:txBody>
      </p:sp>
      <p:sp>
        <p:nvSpPr>
          <p:cNvPr id="19" name="テキスト ボックス 18"/>
          <p:cNvSpPr txBox="1">
            <a:spLocks noChangeArrowheads="1"/>
          </p:cNvSpPr>
          <p:nvPr/>
        </p:nvSpPr>
        <p:spPr bwMode="auto">
          <a:xfrm>
            <a:off x="5072063" y="3278188"/>
            <a:ext cx="1128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000" b="1">
                <a:solidFill>
                  <a:srgbClr val="FF0000"/>
                </a:solidFill>
                <a:latin typeface="Calibri" pitchFamily="34" charset="0"/>
              </a:rPr>
              <a:t>TS Isobel</a:t>
            </a:r>
            <a:endParaRPr lang="ja-JP" altLang="en-US" sz="2000" b="1">
              <a:solidFill>
                <a:srgbClr val="FF0000"/>
              </a:solidFill>
              <a:latin typeface="Calibri" pitchFamily="34" charset="0"/>
            </a:endParaRPr>
          </a:p>
        </p:txBody>
      </p:sp>
      <p:sp>
        <p:nvSpPr>
          <p:cNvPr id="20" name="円/楕円 19"/>
          <p:cNvSpPr/>
          <p:nvPr/>
        </p:nvSpPr>
        <p:spPr>
          <a:xfrm>
            <a:off x="5214938" y="2206625"/>
            <a:ext cx="1428750" cy="1000125"/>
          </a:xfrm>
          <a:prstGeom prst="ellipse">
            <a:avLst/>
          </a:prstGeom>
          <a:noFill/>
          <a:ln>
            <a:solidFill>
              <a:srgbClr val="FFFF00"/>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sz="2000">
              <a:solidFill>
                <a:srgbClr val="FFFF00"/>
              </a:solidFill>
            </a:endParaRPr>
          </a:p>
        </p:txBody>
      </p:sp>
      <p:sp>
        <p:nvSpPr>
          <p:cNvPr id="21" name="円/楕円 20"/>
          <p:cNvSpPr/>
          <p:nvPr/>
        </p:nvSpPr>
        <p:spPr>
          <a:xfrm>
            <a:off x="5643563" y="2778125"/>
            <a:ext cx="500062" cy="500063"/>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sz="2000"/>
          </a:p>
        </p:txBody>
      </p:sp>
      <p:sp>
        <p:nvSpPr>
          <p:cNvPr id="12305" name="テキスト ボックス 10"/>
          <p:cNvSpPr txBox="1">
            <a:spLocks noChangeArrowheads="1"/>
          </p:cNvSpPr>
          <p:nvPr/>
        </p:nvSpPr>
        <p:spPr bwMode="auto">
          <a:xfrm>
            <a:off x="3571875" y="3857625"/>
            <a:ext cx="1765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100" b="1">
                <a:solidFill>
                  <a:srgbClr val="FFFFFF"/>
                </a:solidFill>
                <a:latin typeface="Times New Roman" pitchFamily="18" charset="0"/>
              </a:rPr>
              <a:t>2weeks after initialization </a:t>
            </a:r>
            <a:endParaRPr lang="ja-JP" altLang="en-US" sz="1100" b="1">
              <a:solidFill>
                <a:srgbClr val="FFFFFF"/>
              </a:solidFill>
              <a:latin typeface="Times New Roman" pitchFamily="18" charset="0"/>
            </a:endParaRPr>
          </a:p>
        </p:txBody>
      </p:sp>
      <p:grpSp>
        <p:nvGrpSpPr>
          <p:cNvPr id="2" name="グループ化 61"/>
          <p:cNvGrpSpPr>
            <a:grpSpLocks/>
          </p:cNvGrpSpPr>
          <p:nvPr/>
        </p:nvGrpSpPr>
        <p:grpSpPr bwMode="auto">
          <a:xfrm>
            <a:off x="428625" y="4478338"/>
            <a:ext cx="7929563" cy="2093912"/>
            <a:chOff x="428619" y="4478545"/>
            <a:chExt cx="7929595" cy="2093727"/>
          </a:xfrm>
        </p:grpSpPr>
        <p:sp>
          <p:nvSpPr>
            <p:cNvPr id="12309" name="テキスト ボックス 27"/>
            <p:cNvSpPr txBox="1">
              <a:spLocks noChangeArrowheads="1"/>
            </p:cNvSpPr>
            <p:nvPr/>
          </p:nvSpPr>
          <p:spPr bwMode="auto">
            <a:xfrm rot="-5400000">
              <a:off x="202275" y="5375019"/>
              <a:ext cx="729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a:solidFill>
                    <a:srgbClr val="000000"/>
                  </a:solidFill>
                  <a:latin typeface="Times New Roman" pitchFamily="18" charset="0"/>
                  <a:cs typeface="Arial" pitchFamily="34" charset="0"/>
                </a:rPr>
                <a:t>Latitude</a:t>
              </a:r>
              <a:endParaRPr lang="ja-JP" altLang="en-US" sz="1200" b="1">
                <a:solidFill>
                  <a:srgbClr val="000000"/>
                </a:solidFill>
                <a:latin typeface="Times New Roman" pitchFamily="18" charset="0"/>
                <a:cs typeface="Arial" pitchFamily="34" charset="0"/>
              </a:endParaRPr>
            </a:p>
          </p:txBody>
        </p:sp>
        <p:pic>
          <p:nvPicPr>
            <p:cNvPr id="12310" name="図 30" descr="FIG4-ISOv2.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24" y="4786322"/>
              <a:ext cx="3118501" cy="1761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311" name="図 31" descr="FIG6-ISOv2.eps"/>
            <p:cNvPicPr>
              <a:picLocks noChangeAspect="1"/>
            </p:cNvPicPr>
            <p:nvPr/>
          </p:nvPicPr>
          <p:blipFill>
            <a:blip r:embed="rId5">
              <a:extLst>
                <a:ext uri="{28A0092B-C50C-407E-A947-70E740481C1C}">
                  <a14:useLocalDpi xmlns:a14="http://schemas.microsoft.com/office/drawing/2010/main" val="0"/>
                </a:ext>
              </a:extLst>
            </a:blip>
            <a:srcRect b="7350"/>
            <a:stretch>
              <a:fillRect/>
            </a:stretch>
          </p:blipFill>
          <p:spPr bwMode="auto">
            <a:xfrm>
              <a:off x="4996713" y="4771148"/>
              <a:ext cx="3361501" cy="18011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12" name="正方形/長方形 35"/>
            <p:cNvSpPr>
              <a:spLocks noChangeArrowheads="1"/>
            </p:cNvSpPr>
            <p:nvPr/>
          </p:nvSpPr>
          <p:spPr bwMode="auto">
            <a:xfrm>
              <a:off x="785786" y="4500570"/>
              <a:ext cx="34298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400">
                  <a:solidFill>
                    <a:schemeClr val="bg1"/>
                  </a:solidFill>
                  <a:latin typeface="Calibri" pitchFamily="34" charset="0"/>
                </a:rPr>
                <a:t>Surface rain rate (mm hour</a:t>
              </a:r>
              <a:r>
                <a:rPr lang="en-US" altLang="ja-JP" sz="1400" baseline="30000">
                  <a:solidFill>
                    <a:schemeClr val="bg1"/>
                  </a:solidFill>
                  <a:latin typeface="Calibri" pitchFamily="34" charset="0"/>
                </a:rPr>
                <a:t>-1</a:t>
              </a:r>
              <a:r>
                <a:rPr lang="en-US" altLang="ja-JP" sz="1400">
                  <a:solidFill>
                    <a:schemeClr val="bg1"/>
                  </a:solidFill>
                  <a:latin typeface="Calibri" pitchFamily="34" charset="0"/>
                </a:rPr>
                <a:t>) by TRMM-TMI </a:t>
              </a:r>
              <a:endParaRPr lang="ja-JP" altLang="en-US" sz="1400">
                <a:solidFill>
                  <a:schemeClr val="bg1"/>
                </a:solidFill>
                <a:latin typeface="Calibri" pitchFamily="34" charset="0"/>
              </a:endParaRPr>
            </a:p>
          </p:txBody>
        </p:sp>
        <p:sp>
          <p:nvSpPr>
            <p:cNvPr id="12313" name="正方形/長方形 36"/>
            <p:cNvSpPr>
              <a:spLocks noChangeArrowheads="1"/>
            </p:cNvSpPr>
            <p:nvPr/>
          </p:nvSpPr>
          <p:spPr bwMode="auto">
            <a:xfrm>
              <a:off x="5072066" y="4478545"/>
              <a:ext cx="30691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400">
                  <a:solidFill>
                    <a:schemeClr val="bg1"/>
                  </a:solidFill>
                  <a:latin typeface="Calibri" pitchFamily="34" charset="0"/>
                </a:rPr>
                <a:t>Surface rain rate (mm hour</a:t>
              </a:r>
              <a:r>
                <a:rPr lang="en-US" altLang="ja-JP" sz="1400" baseline="30000">
                  <a:solidFill>
                    <a:schemeClr val="bg1"/>
                  </a:solidFill>
                  <a:latin typeface="Calibri" pitchFamily="34" charset="0"/>
                </a:rPr>
                <a:t>-1</a:t>
              </a:r>
              <a:r>
                <a:rPr lang="en-US" altLang="ja-JP" sz="1400">
                  <a:solidFill>
                    <a:schemeClr val="bg1"/>
                  </a:solidFill>
                  <a:latin typeface="Calibri" pitchFamily="34" charset="0"/>
                </a:rPr>
                <a:t>) by NICAM</a:t>
              </a:r>
              <a:endParaRPr lang="ja-JP" altLang="en-US" sz="1400">
                <a:solidFill>
                  <a:schemeClr val="bg1"/>
                </a:solidFill>
                <a:latin typeface="Calibri" pitchFamily="34" charset="0"/>
              </a:endParaRPr>
            </a:p>
          </p:txBody>
        </p:sp>
        <p:sp>
          <p:nvSpPr>
            <p:cNvPr id="12314" name="テキスト ボックス 37"/>
            <p:cNvSpPr txBox="1">
              <a:spLocks noChangeArrowheads="1"/>
            </p:cNvSpPr>
            <p:nvPr/>
          </p:nvSpPr>
          <p:spPr bwMode="auto">
            <a:xfrm>
              <a:off x="2643174" y="4857760"/>
              <a:ext cx="1178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a:solidFill>
                    <a:srgbClr val="000000"/>
                  </a:solidFill>
                  <a:latin typeface="Calibri" pitchFamily="34" charset="0"/>
                </a:rPr>
                <a:t>0920 UTC 2 Jan.</a:t>
              </a:r>
              <a:endParaRPr lang="ja-JP" altLang="en-US" sz="1200" b="1">
                <a:solidFill>
                  <a:srgbClr val="000000"/>
                </a:solidFill>
                <a:latin typeface="Calibri" pitchFamily="34" charset="0"/>
              </a:endParaRPr>
            </a:p>
          </p:txBody>
        </p:sp>
        <p:sp>
          <p:nvSpPr>
            <p:cNvPr id="12315" name="テキスト ボックス 38"/>
            <p:cNvSpPr txBox="1">
              <a:spLocks noChangeArrowheads="1"/>
            </p:cNvSpPr>
            <p:nvPr/>
          </p:nvSpPr>
          <p:spPr bwMode="auto">
            <a:xfrm>
              <a:off x="6750994" y="6000768"/>
              <a:ext cx="1178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a:solidFill>
                    <a:srgbClr val="000000"/>
                  </a:solidFill>
                  <a:latin typeface="Calibri" pitchFamily="34" charset="0"/>
                </a:rPr>
                <a:t>2230 UTC 2 Jan.</a:t>
              </a:r>
              <a:endParaRPr lang="ja-JP" altLang="en-US" sz="1200" b="1">
                <a:solidFill>
                  <a:srgbClr val="000000"/>
                </a:solidFill>
                <a:latin typeface="Calibri" pitchFamily="34" charset="0"/>
              </a:endParaRPr>
            </a:p>
          </p:txBody>
        </p:sp>
        <p:grpSp>
          <p:nvGrpSpPr>
            <p:cNvPr id="12316" name="グループ化 55"/>
            <p:cNvGrpSpPr>
              <a:grpSpLocks/>
            </p:cNvGrpSpPr>
            <p:nvPr/>
          </p:nvGrpSpPr>
          <p:grpSpPr bwMode="auto">
            <a:xfrm>
              <a:off x="1314523" y="5000636"/>
              <a:ext cx="614271" cy="284937"/>
              <a:chOff x="5643651" y="207126"/>
              <a:chExt cx="614271" cy="284937"/>
            </a:xfrm>
          </p:grpSpPr>
          <p:grpSp>
            <p:nvGrpSpPr>
              <p:cNvPr id="12317" name="グループ化 20"/>
              <p:cNvGrpSpPr>
                <a:grpSpLocks/>
              </p:cNvGrpSpPr>
              <p:nvPr/>
            </p:nvGrpSpPr>
            <p:grpSpPr bwMode="auto">
              <a:xfrm>
                <a:off x="5714992" y="207206"/>
                <a:ext cx="400054" cy="95883"/>
                <a:chOff x="784991" y="4613561"/>
                <a:chExt cx="842813" cy="173556"/>
              </a:xfrm>
            </p:grpSpPr>
            <p:cxnSp>
              <p:nvCxnSpPr>
                <p:cNvPr id="59" name="直線コネクタ 58"/>
                <p:cNvCxnSpPr/>
                <p:nvPr/>
              </p:nvCxnSpPr>
              <p:spPr>
                <a:xfrm>
                  <a:off x="785037" y="4711379"/>
                  <a:ext cx="832772" cy="5747"/>
                </a:xfrm>
                <a:prstGeom prst="line">
                  <a:avLst/>
                </a:prstGeom>
                <a:ln cap="sq">
                  <a:round/>
                  <a:headEnd type="none"/>
                </a:ln>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rot="5400000" flipH="1" flipV="1">
                  <a:off x="713205" y="4714253"/>
                  <a:ext cx="143663" cy="0"/>
                </a:xfrm>
                <a:prstGeom prst="line">
                  <a:avLst/>
                </a:prstGeom>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rot="5400000" flipH="1" flipV="1">
                  <a:off x="1556011" y="4685520"/>
                  <a:ext cx="143663" cy="0"/>
                </a:xfrm>
                <a:prstGeom prst="line">
                  <a:avLst/>
                </a:prstGeom>
              </p:spPr>
              <p:style>
                <a:lnRef idx="1">
                  <a:schemeClr val="dk1"/>
                </a:lnRef>
                <a:fillRef idx="0">
                  <a:schemeClr val="dk1"/>
                </a:fillRef>
                <a:effectRef idx="0">
                  <a:schemeClr val="dk1"/>
                </a:effectRef>
                <a:fontRef idx="minor">
                  <a:schemeClr val="tx1"/>
                </a:fontRef>
              </p:style>
            </p:cxnSp>
          </p:grpSp>
          <p:sp>
            <p:nvSpPr>
              <p:cNvPr id="12318" name="テキスト ボックス 29"/>
              <p:cNvSpPr txBox="1">
                <a:spLocks noChangeArrowheads="1"/>
              </p:cNvSpPr>
              <p:nvPr/>
            </p:nvSpPr>
            <p:spPr bwMode="auto">
              <a:xfrm>
                <a:off x="5643651" y="215064"/>
                <a:ext cx="6142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200" b="1">
                    <a:solidFill>
                      <a:srgbClr val="000000"/>
                    </a:solidFill>
                    <a:latin typeface="Calibri" pitchFamily="34" charset="0"/>
                  </a:rPr>
                  <a:t>300km</a:t>
                </a:r>
                <a:endParaRPr lang="ja-JP" altLang="en-US" sz="1200" b="1">
                  <a:solidFill>
                    <a:srgbClr val="000000"/>
                  </a:solidFill>
                  <a:latin typeface="Calibri" pitchFamily="34" charset="0"/>
                </a:endParaRPr>
              </a:p>
            </p:txBody>
          </p:sp>
        </p:grpSp>
      </p:grpSp>
      <p:sp>
        <p:nvSpPr>
          <p:cNvPr id="63" name="テキスト ボックス 62"/>
          <p:cNvSpPr txBox="1"/>
          <p:nvPr/>
        </p:nvSpPr>
        <p:spPr>
          <a:xfrm>
            <a:off x="642938" y="3929063"/>
            <a:ext cx="7929562"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en-US" altLang="ja-JP" sz="1600" b="1" dirty="0">
                <a:solidFill>
                  <a:srgbClr val="000000"/>
                </a:solidFill>
                <a:latin typeface="Times New Roman" pitchFamily="18" charset="0"/>
              </a:rPr>
              <a:t>A Madden-Julian Oscillation event realistically simulated by a global cloud-resolving model</a:t>
            </a:r>
            <a:r>
              <a:rPr lang="en-US" sz="1600" dirty="0"/>
              <a:t>,  and also the embedded mesoscale features, such as TC rainbands.</a:t>
            </a:r>
          </a:p>
        </p:txBody>
      </p:sp>
      <p:sp>
        <p:nvSpPr>
          <p:cNvPr id="12308" name="Rectangle 4"/>
          <p:cNvSpPr txBox="1">
            <a:spLocks noChangeArrowheads="1"/>
          </p:cNvSpPr>
          <p:nvPr/>
        </p:nvSpPr>
        <p:spPr bwMode="auto">
          <a:xfrm>
            <a:off x="407988" y="1588"/>
            <a:ext cx="82915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a:r>
              <a:rPr lang="en-US" altLang="ja-JP" sz="2400">
                <a:latin typeface="Calibri" pitchFamily="34" charset="0"/>
              </a:rPr>
              <a:t>MJO simulation, Dec.2006-Jan.2007 (Miura et al., 2007)</a:t>
            </a:r>
            <a:endParaRPr lang="ja-JP" altLang="en-US" sz="2400">
              <a:latin typeface="Calibri" pitchFamily="34" charset="0"/>
            </a:endParaRPr>
          </a:p>
        </p:txBody>
      </p:sp>
    </p:spTree>
    <p:extLst>
      <p:ext uri="{BB962C8B-B14F-4D97-AF65-F5344CB8AC3E}">
        <p14:creationId xmlns:p14="http://schemas.microsoft.com/office/powerpoint/2010/main" val="2629156418"/>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in)">
                                      <p:cBhvr>
                                        <p:cTn id="13" dur="500"/>
                                        <p:tgtEl>
                                          <p:spTgt spid="2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500"/>
                                        <p:tgtEl>
                                          <p:spTgt spid="19"/>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ox(in)">
                                      <p:cBhvr>
                                        <p:cTn id="30" dur="500"/>
                                        <p:tgtEl>
                                          <p:spTgt spid="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ox(out)">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3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animBg="1"/>
      <p:bldP spid="14" grpId="0" animBg="1"/>
      <p:bldP spid="18" grpId="0"/>
      <p:bldP spid="19" grpId="0"/>
      <p:bldP spid="20" grpId="0" animBg="1"/>
      <p:bldP spid="21" grpId="0" animBg="1"/>
      <p:bldP spid="6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lr_MJO_gl10.mpg">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テキスト ボックス 1"/>
          <p:cNvSpPr txBox="1">
            <a:spLocks noChangeArrowheads="1"/>
          </p:cNvSpPr>
          <p:nvPr/>
        </p:nvSpPr>
        <p:spPr bwMode="auto">
          <a:xfrm>
            <a:off x="1055688" y="6477000"/>
            <a:ext cx="703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solidFill>
                  <a:schemeClr val="bg1"/>
                </a:solidFill>
              </a:rPr>
              <a:t>NICAM 7km simulation: 2006.12.15-2007.1.15: Miura et al.(2007)</a:t>
            </a:r>
            <a:endParaRPr lang="ja-JP" altLang="en-US">
              <a:solidFill>
                <a:schemeClr val="bg1"/>
              </a:solidFill>
            </a:endParaRPr>
          </a:p>
        </p:txBody>
      </p:sp>
      <p:pic>
        <p:nvPicPr>
          <p:cNvPr id="2" name="olr_MJO_gl10.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500626" y="381000"/>
            <a:ext cx="6096000" cy="6096000"/>
          </a:xfrm>
          <a:prstGeom prst="rect">
            <a:avLst/>
          </a:prstGeom>
        </p:spPr>
      </p:pic>
    </p:spTree>
    <p:extLst>
      <p:ext uri="{BB962C8B-B14F-4D97-AF65-F5344CB8AC3E}">
        <p14:creationId xmlns:p14="http://schemas.microsoft.com/office/powerpoint/2010/main" val="3921529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NICAMcloud.png"/>
          <p:cNvPicPr>
            <a:picLocks noChangeAspect="1"/>
          </p:cNvPicPr>
          <p:nvPr/>
        </p:nvPicPr>
        <p:blipFill>
          <a:blip r:embed="rId2" cstate="print"/>
          <a:srcRect l="53030"/>
          <a:stretch>
            <a:fillRect/>
          </a:stretch>
        </p:blipFill>
        <p:spPr>
          <a:xfrm>
            <a:off x="2493268" y="1207512"/>
            <a:ext cx="2525093" cy="2335629"/>
          </a:xfrm>
          <a:prstGeom prst="rect">
            <a:avLst/>
          </a:prstGeom>
        </p:spPr>
      </p:pic>
      <p:pic>
        <p:nvPicPr>
          <p:cNvPr id="5" name="図 4" descr="NICAMcloud.png"/>
          <p:cNvPicPr>
            <a:picLocks noChangeAspect="1"/>
          </p:cNvPicPr>
          <p:nvPr/>
        </p:nvPicPr>
        <p:blipFill>
          <a:blip r:embed="rId2" cstate="print"/>
          <a:srcRect r="52295"/>
          <a:stretch>
            <a:fillRect/>
          </a:stretch>
        </p:blipFill>
        <p:spPr>
          <a:xfrm>
            <a:off x="34659" y="1181065"/>
            <a:ext cx="2630182" cy="2335629"/>
          </a:xfrm>
          <a:prstGeom prst="rect">
            <a:avLst/>
          </a:prstGeom>
        </p:spPr>
      </p:pic>
      <p:sp>
        <p:nvSpPr>
          <p:cNvPr id="6" name="Text Box 233"/>
          <p:cNvSpPr txBox="1">
            <a:spLocks noChangeArrowheads="1"/>
          </p:cNvSpPr>
          <p:nvPr/>
        </p:nvSpPr>
        <p:spPr bwMode="auto">
          <a:xfrm>
            <a:off x="5186421" y="1340768"/>
            <a:ext cx="3873208" cy="707886"/>
          </a:xfrm>
          <a:prstGeom prst="rect">
            <a:avLst/>
          </a:prstGeom>
          <a:noFill/>
          <a:ln w="9525">
            <a:solidFill>
              <a:schemeClr val="accent1">
                <a:shade val="50000"/>
              </a:schemeClr>
            </a:solidFill>
            <a:miter lim="800000"/>
            <a:headEnd/>
            <a:tailEnd/>
          </a:ln>
          <a:effectLst/>
        </p:spPr>
        <p:txBody>
          <a:bodyPr wrap="square">
            <a:spAutoFit/>
          </a:bodyPr>
          <a:lstStyle/>
          <a:p>
            <a:pPr algn="l">
              <a:spcBef>
                <a:spcPct val="50000"/>
              </a:spcBef>
            </a:pPr>
            <a:r>
              <a:rPr lang="en-US" altLang="ja-JP" sz="2000" b="1" dirty="0" smtClean="0">
                <a:solidFill>
                  <a:srgbClr val="003399"/>
                </a:solidFill>
                <a:latin typeface="+mj-lt"/>
              </a:rPr>
              <a:t>MJO cloud clusters observed from  satellite and reproduced by NICAM</a:t>
            </a:r>
            <a:endParaRPr lang="en-US" altLang="ja-JP" sz="2000" b="1" dirty="0">
              <a:solidFill>
                <a:schemeClr val="accent2"/>
              </a:solidFill>
              <a:latin typeface="+mj-lt"/>
            </a:endParaRPr>
          </a:p>
        </p:txBody>
      </p:sp>
      <p:sp>
        <p:nvSpPr>
          <p:cNvPr id="13" name="テキスト ボックス 12"/>
          <p:cNvSpPr txBox="1"/>
          <p:nvPr/>
        </p:nvSpPr>
        <p:spPr>
          <a:xfrm>
            <a:off x="0" y="692696"/>
            <a:ext cx="9144000" cy="430887"/>
          </a:xfrm>
          <a:prstGeom prst="rect">
            <a:avLst/>
          </a:prstGeom>
          <a:noFill/>
        </p:spPr>
        <p:txBody>
          <a:bodyPr wrap="square" rtlCol="0">
            <a:spAutoFit/>
          </a:bodyPr>
          <a:lstStyle/>
          <a:p>
            <a:pPr algn="l"/>
            <a:r>
              <a:rPr lang="en-US" altLang="ja-JP" sz="2200" dirty="0" smtClean="0"/>
              <a:t> </a:t>
            </a:r>
            <a:r>
              <a:rPr kumimoji="1" lang="en-US" altLang="ja-JP" sz="2000" dirty="0" smtClean="0"/>
              <a:t>NICAM </a:t>
            </a:r>
            <a:r>
              <a:rPr lang="en-US" altLang="ja-JP" sz="2000" dirty="0" smtClean="0"/>
              <a:t>has previously demonstrated its potential to produce  “good looking” MJOs.</a:t>
            </a:r>
          </a:p>
        </p:txBody>
      </p:sp>
      <p:sp>
        <p:nvSpPr>
          <p:cNvPr id="7" name="タイトル 6"/>
          <p:cNvSpPr>
            <a:spLocks noGrp="1"/>
          </p:cNvSpPr>
          <p:nvPr>
            <p:ph type="title"/>
          </p:nvPr>
        </p:nvSpPr>
        <p:spPr>
          <a:xfrm>
            <a:off x="395536" y="22940"/>
            <a:ext cx="8229600" cy="784435"/>
          </a:xfrm>
        </p:spPr>
        <p:txBody>
          <a:bodyPr/>
          <a:lstStyle/>
          <a:p>
            <a:r>
              <a:rPr lang="en-US" altLang="ja-JP" dirty="0"/>
              <a:t>ES-era </a:t>
            </a:r>
            <a:r>
              <a:rPr lang="en-US" altLang="ja-JP" dirty="0" smtClean="0"/>
              <a:t>: MJO </a:t>
            </a:r>
            <a:r>
              <a:rPr kumimoji="1" lang="en-US" altLang="ja-JP" dirty="0" smtClean="0"/>
              <a:t>case studies</a:t>
            </a:r>
            <a:endParaRPr kumimoji="1" lang="ja-JP" altLang="en-US" dirty="0"/>
          </a:p>
        </p:txBody>
      </p:sp>
      <p:sp>
        <p:nvSpPr>
          <p:cNvPr id="8" name="正方形/長方形 7"/>
          <p:cNvSpPr/>
          <p:nvPr/>
        </p:nvSpPr>
        <p:spPr>
          <a:xfrm>
            <a:off x="5182952" y="2808808"/>
            <a:ext cx="4001809" cy="400110"/>
          </a:xfrm>
          <a:prstGeom prst="rect">
            <a:avLst/>
          </a:prstGeom>
        </p:spPr>
        <p:txBody>
          <a:bodyPr wrap="square">
            <a:spAutoFit/>
          </a:bodyPr>
          <a:lstStyle/>
          <a:p>
            <a:pPr>
              <a:spcBef>
                <a:spcPct val="50000"/>
              </a:spcBef>
            </a:pPr>
            <a:r>
              <a:rPr lang="en-US" altLang="ja-JP" sz="2000" b="1" dirty="0" smtClean="0">
                <a:solidFill>
                  <a:srgbClr val="003399"/>
                </a:solidFill>
                <a:latin typeface="ＭＳ Ｐゴシック" pitchFamily="50" charset="-128"/>
              </a:rPr>
              <a:t>Miura </a:t>
            </a:r>
            <a:r>
              <a:rPr lang="en-US" altLang="ja-JP" sz="2000" b="1" dirty="0">
                <a:solidFill>
                  <a:srgbClr val="003399"/>
                </a:solidFill>
                <a:latin typeface="ＭＳ Ｐゴシック" pitchFamily="50" charset="-128"/>
              </a:rPr>
              <a:t>et al. </a:t>
            </a:r>
            <a:r>
              <a:rPr lang="en-US" altLang="ja-JP" sz="2000" b="1" dirty="0" smtClean="0">
                <a:solidFill>
                  <a:srgbClr val="003399"/>
                </a:solidFill>
                <a:latin typeface="ＭＳ Ｐゴシック" pitchFamily="50" charset="-128"/>
              </a:rPr>
              <a:t>(2007,Science)</a:t>
            </a:r>
            <a:endParaRPr lang="en-US" altLang="ja-JP" sz="2000" b="1" dirty="0">
              <a:solidFill>
                <a:schemeClr val="accent2"/>
              </a:solidFill>
              <a:latin typeface="ＭＳ Ｐゴシック" pitchFamily="50" charset="-128"/>
            </a:endParaRPr>
          </a:p>
        </p:txBody>
      </p:sp>
      <p:pic>
        <p:nvPicPr>
          <p:cNvPr id="11" name="図 10" descr="cmtmap.png"/>
          <p:cNvPicPr>
            <a:picLocks noChangeAspect="1"/>
          </p:cNvPicPr>
          <p:nvPr/>
        </p:nvPicPr>
        <p:blipFill>
          <a:blip r:embed="rId3" cstate="print"/>
          <a:stretch>
            <a:fillRect/>
          </a:stretch>
        </p:blipFill>
        <p:spPr>
          <a:xfrm>
            <a:off x="4211960" y="3543142"/>
            <a:ext cx="4972802" cy="3314858"/>
          </a:xfrm>
          <a:prstGeom prst="rect">
            <a:avLst/>
          </a:prstGeom>
        </p:spPr>
      </p:pic>
      <p:sp>
        <p:nvSpPr>
          <p:cNvPr id="17" name="Text Box 233"/>
          <p:cNvSpPr txBox="1">
            <a:spLocks noChangeArrowheads="1"/>
          </p:cNvSpPr>
          <p:nvPr/>
        </p:nvSpPr>
        <p:spPr bwMode="auto">
          <a:xfrm>
            <a:off x="224833" y="4293096"/>
            <a:ext cx="3708625" cy="707886"/>
          </a:xfrm>
          <a:prstGeom prst="rect">
            <a:avLst/>
          </a:prstGeom>
          <a:noFill/>
          <a:ln w="9525">
            <a:solidFill>
              <a:schemeClr val="accent1">
                <a:shade val="50000"/>
              </a:schemeClr>
            </a:solidFill>
            <a:miter lim="800000"/>
            <a:headEnd/>
            <a:tailEnd/>
          </a:ln>
          <a:effectLst/>
        </p:spPr>
        <p:txBody>
          <a:bodyPr wrap="square">
            <a:spAutoFit/>
          </a:bodyPr>
          <a:lstStyle/>
          <a:p>
            <a:pPr algn="l">
              <a:spcBef>
                <a:spcPct val="50000"/>
              </a:spcBef>
            </a:pPr>
            <a:r>
              <a:rPr lang="en-US" altLang="ja-JP" sz="2000" b="1" dirty="0" smtClean="0">
                <a:solidFill>
                  <a:srgbClr val="003399"/>
                </a:solidFill>
                <a:latin typeface="+mj-lt"/>
              </a:rPr>
              <a:t>Plan views of CMT displayed relative to center of MJO</a:t>
            </a:r>
          </a:p>
        </p:txBody>
      </p:sp>
      <p:sp>
        <p:nvSpPr>
          <p:cNvPr id="9" name="正方形/長方形 8"/>
          <p:cNvSpPr/>
          <p:nvPr/>
        </p:nvSpPr>
        <p:spPr>
          <a:xfrm>
            <a:off x="1053156" y="5951469"/>
            <a:ext cx="2866490" cy="369332"/>
          </a:xfrm>
          <a:prstGeom prst="rect">
            <a:avLst/>
          </a:prstGeom>
        </p:spPr>
        <p:txBody>
          <a:bodyPr wrap="none">
            <a:spAutoFit/>
          </a:bodyPr>
          <a:lstStyle/>
          <a:p>
            <a:pPr>
              <a:spcBef>
                <a:spcPct val="50000"/>
              </a:spcBef>
            </a:pPr>
            <a:r>
              <a:rPr lang="en-US" altLang="ja-JP" b="1" dirty="0">
                <a:solidFill>
                  <a:srgbClr val="003399"/>
                </a:solidFill>
                <a:latin typeface="ＭＳ Ｐゴシック" pitchFamily="50" charset="-128"/>
              </a:rPr>
              <a:t> </a:t>
            </a:r>
            <a:r>
              <a:rPr lang="en-US" altLang="ja-JP" b="1" dirty="0" err="1" smtClean="0">
                <a:solidFill>
                  <a:srgbClr val="003399"/>
                </a:solidFill>
                <a:latin typeface="ＭＳ Ｐゴシック" pitchFamily="50" charset="-128"/>
              </a:rPr>
              <a:t>Miyakawa</a:t>
            </a:r>
            <a:r>
              <a:rPr lang="en-US" altLang="ja-JP" b="1" dirty="0" smtClean="0">
                <a:solidFill>
                  <a:srgbClr val="003399"/>
                </a:solidFill>
                <a:latin typeface="ＭＳ Ｐゴシック" pitchFamily="50" charset="-128"/>
              </a:rPr>
              <a:t> </a:t>
            </a:r>
            <a:r>
              <a:rPr lang="en-US" altLang="ja-JP" b="1" dirty="0">
                <a:solidFill>
                  <a:srgbClr val="003399"/>
                </a:solidFill>
                <a:latin typeface="ＭＳ Ｐゴシック" pitchFamily="50" charset="-128"/>
              </a:rPr>
              <a:t>et al. </a:t>
            </a:r>
            <a:r>
              <a:rPr lang="en-US" altLang="ja-JP" b="1" dirty="0" smtClean="0">
                <a:solidFill>
                  <a:srgbClr val="003399"/>
                </a:solidFill>
                <a:latin typeface="ＭＳ Ｐゴシック" pitchFamily="50" charset="-128"/>
              </a:rPr>
              <a:t>(2012.JAS)</a:t>
            </a:r>
            <a:endParaRPr lang="en-US" altLang="ja-JP" b="1" dirty="0">
              <a:solidFill>
                <a:srgbClr val="003399"/>
              </a:solidFill>
              <a:latin typeface="ＭＳ Ｐゴシック" pitchFamily="50" charset="-128"/>
            </a:endParaRPr>
          </a:p>
        </p:txBody>
      </p:sp>
    </p:spTree>
    <p:extLst>
      <p:ext uri="{BB962C8B-B14F-4D97-AF65-F5344CB8AC3E}">
        <p14:creationId xmlns:p14="http://schemas.microsoft.com/office/powerpoint/2010/main" val="2903638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4638"/>
            <a:ext cx="8229600" cy="706090"/>
          </a:xfrm>
        </p:spPr>
        <p:txBody>
          <a:bodyPr>
            <a:normAutofit fontScale="90000"/>
          </a:bodyPr>
          <a:lstStyle/>
          <a:p>
            <a:r>
              <a:rPr kumimoji="1" lang="en-US" altLang="ja-JP" dirty="0" smtClean="0"/>
              <a:t>Outline</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normAutofit fontScale="77500" lnSpcReduction="20000"/>
          </a:bodyPr>
          <a:lstStyle/>
          <a:p>
            <a:r>
              <a:rPr kumimoji="1" lang="en-US" altLang="ja-JP" dirty="0" smtClean="0"/>
              <a:t>Background of the research</a:t>
            </a:r>
          </a:p>
          <a:p>
            <a:r>
              <a:rPr lang="en-US" altLang="ja-JP" dirty="0" smtClean="0"/>
              <a:t>Introduction to NICAM</a:t>
            </a:r>
          </a:p>
          <a:p>
            <a:pPr lvl="1"/>
            <a:r>
              <a:rPr lang="en-US" altLang="ja-JP" dirty="0" smtClean="0"/>
              <a:t>Example: Athena project</a:t>
            </a:r>
          </a:p>
          <a:p>
            <a:pPr lvl="1"/>
            <a:r>
              <a:rPr lang="en-US" altLang="ja-JP" dirty="0" smtClean="0"/>
              <a:t>ICOMEX</a:t>
            </a:r>
          </a:p>
          <a:p>
            <a:pPr lvl="1"/>
            <a:r>
              <a:rPr lang="en-US" altLang="ja-JP" dirty="0" smtClean="0"/>
              <a:t>NICAM </a:t>
            </a:r>
            <a:r>
              <a:rPr lang="en-US" altLang="ja-JP" dirty="0" err="1" smtClean="0"/>
              <a:t>numerics</a:t>
            </a:r>
            <a:endParaRPr lang="en-US" altLang="ja-JP" dirty="0"/>
          </a:p>
          <a:p>
            <a:pPr lvl="1"/>
            <a:r>
              <a:rPr lang="en-US" altLang="ja-JP" dirty="0"/>
              <a:t>C</a:t>
            </a:r>
            <a:r>
              <a:rPr lang="en-US" altLang="ja-JP" dirty="0" smtClean="0"/>
              <a:t>omputational strategy</a:t>
            </a:r>
          </a:p>
          <a:p>
            <a:r>
              <a:rPr lang="en-US" altLang="ja-JP" dirty="0" smtClean="0"/>
              <a:t>Main topics of researches</a:t>
            </a:r>
          </a:p>
          <a:p>
            <a:pPr lvl="1"/>
            <a:r>
              <a:rPr lang="en-US" altLang="ja-JP" dirty="0" smtClean="0"/>
              <a:t>MJO studies on the Earth Simulator</a:t>
            </a:r>
          </a:p>
          <a:p>
            <a:r>
              <a:rPr lang="en-US" altLang="ja-JP" dirty="0" smtClean="0">
                <a:solidFill>
                  <a:srgbClr val="00B0F0"/>
                </a:solidFill>
              </a:rPr>
              <a:t>K-computer studies</a:t>
            </a:r>
          </a:p>
          <a:p>
            <a:pPr lvl="1"/>
            <a:r>
              <a:rPr lang="en-US" altLang="ja-JP" dirty="0" smtClean="0">
                <a:solidFill>
                  <a:srgbClr val="00B0F0"/>
                </a:solidFill>
              </a:rPr>
              <a:t>More resolution: dx=870m</a:t>
            </a:r>
          </a:p>
          <a:p>
            <a:pPr lvl="1"/>
            <a:r>
              <a:rPr lang="en-US" altLang="ja-JP" dirty="0" smtClean="0">
                <a:solidFill>
                  <a:srgbClr val="00B0F0"/>
                </a:solidFill>
              </a:rPr>
              <a:t>More ensemble studies: MJO case sweep exp.</a:t>
            </a:r>
          </a:p>
          <a:p>
            <a:pPr lvl="1"/>
            <a:r>
              <a:rPr lang="en-US" altLang="ja-JP" dirty="0" smtClean="0">
                <a:solidFill>
                  <a:srgbClr val="00B0F0"/>
                </a:solidFill>
              </a:rPr>
              <a:t>Earth observation collaborations</a:t>
            </a:r>
          </a:p>
          <a:p>
            <a:pPr lvl="1"/>
            <a:r>
              <a:rPr lang="en-US" altLang="ja-JP" dirty="0" smtClean="0">
                <a:solidFill>
                  <a:srgbClr val="00B0F0"/>
                </a:solidFill>
              </a:rPr>
              <a:t>Longer integration: future change in tropical cyclones</a:t>
            </a:r>
          </a:p>
          <a:p>
            <a:pPr lvl="1"/>
            <a:endParaRPr lang="en-US" altLang="ja-JP" dirty="0" smtClean="0"/>
          </a:p>
          <a:p>
            <a:pPr lvl="1"/>
            <a:endParaRPr lang="en-US" altLang="ja-JP" dirty="0" smtClean="0"/>
          </a:p>
          <a:p>
            <a:pPr lvl="1"/>
            <a:endParaRPr lang="en-US" altLang="ja-JP" dirty="0" smtClean="0"/>
          </a:p>
          <a:p>
            <a:endParaRPr kumimoji="1" lang="ja-JP" altLang="en-US" dirty="0"/>
          </a:p>
        </p:txBody>
      </p:sp>
    </p:spTree>
    <p:extLst>
      <p:ext uri="{BB962C8B-B14F-4D97-AF65-F5344CB8AC3E}">
        <p14:creationId xmlns:p14="http://schemas.microsoft.com/office/powerpoint/2010/main" val="2280463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2792" y="0"/>
            <a:ext cx="8229600" cy="706090"/>
          </a:xfrm>
        </p:spPr>
        <p:txBody>
          <a:bodyPr>
            <a:normAutofit fontScale="90000"/>
          </a:bodyPr>
          <a:lstStyle/>
          <a:p>
            <a:r>
              <a:rPr kumimoji="1" lang="en-US" altLang="ja-JP" dirty="0" smtClean="0"/>
              <a:t>K-computer studies</a:t>
            </a:r>
            <a:endParaRPr kumimoji="1" lang="ja-JP" altLang="en-US" dirty="0"/>
          </a:p>
        </p:txBody>
      </p:sp>
      <p:sp>
        <p:nvSpPr>
          <p:cNvPr id="8" name="テキスト ボックス 7"/>
          <p:cNvSpPr txBox="1"/>
          <p:nvPr/>
        </p:nvSpPr>
        <p:spPr>
          <a:xfrm>
            <a:off x="467544" y="764704"/>
            <a:ext cx="8208912" cy="1815882"/>
          </a:xfrm>
          <a:prstGeom prst="rect">
            <a:avLst/>
          </a:prstGeom>
          <a:noFill/>
        </p:spPr>
        <p:txBody>
          <a:bodyPr wrap="square" rtlCol="0">
            <a:spAutoFit/>
          </a:bodyPr>
          <a:lstStyle/>
          <a:p>
            <a:pPr marL="457200" indent="-457200">
              <a:buFont typeface="+mj-lt"/>
              <a:buAutoNum type="arabicPeriod"/>
              <a:defRPr/>
            </a:pPr>
            <a:r>
              <a:rPr lang="en-US" altLang="ja-JP" sz="2800" dirty="0" smtClean="0"/>
              <a:t>Higher </a:t>
            </a:r>
            <a:r>
              <a:rPr lang="en-US" altLang="ja-JP" sz="2800" dirty="0"/>
              <a:t>resolution global simulation: dx=870m</a:t>
            </a:r>
          </a:p>
          <a:p>
            <a:pPr marL="457200" indent="-457200">
              <a:buFont typeface="+mj-lt"/>
              <a:buAutoNum type="arabicPeriod"/>
            </a:pPr>
            <a:r>
              <a:rPr lang="en-US" altLang="ja-JP" sz="2800" dirty="0" smtClean="0"/>
              <a:t>Multi-ensembles</a:t>
            </a:r>
            <a:r>
              <a:rPr lang="en-US" altLang="ja-JP" sz="2800" dirty="0"/>
              <a:t>: MJO case sweep </a:t>
            </a:r>
            <a:r>
              <a:rPr lang="en-US" altLang="ja-JP" sz="2800" dirty="0" smtClean="0"/>
              <a:t>ensemble</a:t>
            </a:r>
            <a:endParaRPr kumimoji="1" lang="en-US" altLang="ja-JP" sz="2800" dirty="0" smtClean="0"/>
          </a:p>
          <a:p>
            <a:pPr marL="457200" indent="-457200">
              <a:buFont typeface="+mj-lt"/>
              <a:buAutoNum type="arabicPeriod"/>
            </a:pPr>
            <a:r>
              <a:rPr lang="en-US" altLang="ja-JP" sz="2800" dirty="0" smtClean="0"/>
              <a:t>Multi year experiments: 30 years AMIP-like experiment</a:t>
            </a:r>
          </a:p>
        </p:txBody>
      </p:sp>
      <p:pic>
        <p:nvPicPr>
          <p:cNvPr id="9" name="Picture 2"/>
          <p:cNvPicPr>
            <a:picLocks noChangeAspect="1" noChangeArrowheads="1"/>
          </p:cNvPicPr>
          <p:nvPr/>
        </p:nvPicPr>
        <p:blipFill>
          <a:blip r:embed="rId2" cstate="print"/>
          <a:srcRect l="27168" t="21735" r="8454" b="33145"/>
          <a:stretch>
            <a:fillRect/>
          </a:stretch>
        </p:blipFill>
        <p:spPr bwMode="auto">
          <a:xfrm>
            <a:off x="314711" y="3041657"/>
            <a:ext cx="8649777" cy="3789040"/>
          </a:xfrm>
          <a:prstGeom prst="rect">
            <a:avLst/>
          </a:prstGeom>
          <a:noFill/>
          <a:ln w="9525">
            <a:noFill/>
            <a:miter lim="800000"/>
            <a:headEnd/>
            <a:tailEnd/>
          </a:ln>
        </p:spPr>
      </p:pic>
      <p:grpSp>
        <p:nvGrpSpPr>
          <p:cNvPr id="10" name="グループ化 9"/>
          <p:cNvGrpSpPr/>
          <p:nvPr/>
        </p:nvGrpSpPr>
        <p:grpSpPr>
          <a:xfrm>
            <a:off x="314712" y="2814879"/>
            <a:ext cx="8505760" cy="946857"/>
            <a:chOff x="9829181" y="22967316"/>
            <a:chExt cx="10441160" cy="2217846"/>
          </a:xfrm>
        </p:grpSpPr>
        <p:sp>
          <p:nvSpPr>
            <p:cNvPr id="11" name="下カーブ リボン 10"/>
            <p:cNvSpPr/>
            <p:nvPr/>
          </p:nvSpPr>
          <p:spPr bwMode="auto">
            <a:xfrm>
              <a:off x="9829181" y="22967316"/>
              <a:ext cx="10441160" cy="2217846"/>
            </a:xfrm>
            <a:prstGeom prst="ellipseRibbon">
              <a:avLst>
                <a:gd name="adj1" fmla="val 25000"/>
                <a:gd name="adj2" fmla="val 75000"/>
                <a:gd name="adj3" fmla="val 12500"/>
              </a:avLst>
            </a:prstGeom>
            <a:solidFill>
              <a:srgbClr val="FFFF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12" name="テキスト ボックス 11"/>
            <p:cNvSpPr txBox="1"/>
            <p:nvPr/>
          </p:nvSpPr>
          <p:spPr>
            <a:xfrm>
              <a:off x="11269342" y="23498496"/>
              <a:ext cx="7516100" cy="1513916"/>
            </a:xfrm>
            <a:prstGeom prst="rect">
              <a:avLst/>
            </a:prstGeom>
            <a:noFill/>
          </p:spPr>
          <p:txBody>
            <a:bodyPr wrap="square" rtlCol="0">
              <a:spAutoFit/>
            </a:bodyPr>
            <a:lstStyle/>
            <a:p>
              <a:pPr algn="l"/>
              <a:r>
                <a:rPr lang="en-US" altLang="ja-JP" dirty="0" smtClean="0"/>
                <a:t>Now we entered a new era in which plenty of global non-hydrostatic simulations can be run </a:t>
              </a:r>
            </a:p>
          </p:txBody>
        </p:sp>
      </p:grpSp>
    </p:spTree>
    <p:extLst>
      <p:ext uri="{BB962C8B-B14F-4D97-AF65-F5344CB8AC3E}">
        <p14:creationId xmlns:p14="http://schemas.microsoft.com/office/powerpoint/2010/main" val="2662233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6075" y="152400"/>
            <a:ext cx="8533496" cy="88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Balancing Future Demands on Computing </a:t>
            </a:r>
            <a:r>
              <a:rPr lang="en-GB" altLang="ja-JP" sz="2800" b="1" dirty="0" smtClean="0">
                <a:solidFill>
                  <a:srgbClr val="E31323"/>
                </a:solidFill>
                <a:latin typeface="Gill Sans MT" pitchFamily="-110" charset="-18"/>
                <a:cs typeface="Arial" charset="0"/>
              </a:rPr>
              <a:t>Power</a:t>
            </a:r>
          </a:p>
          <a:p>
            <a:pPr algn="ct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i</a:t>
            </a:r>
            <a:r>
              <a:rPr lang="en-GB" altLang="ja-JP" sz="2800" b="1" dirty="0" smtClean="0">
                <a:solidFill>
                  <a:srgbClr val="E31323"/>
                </a:solidFill>
                <a:latin typeface="Gill Sans MT" pitchFamily="-110" charset="-18"/>
                <a:cs typeface="Arial" charset="0"/>
              </a:rPr>
              <a:t>n climate context</a:t>
            </a:r>
            <a:endParaRPr lang="en-US" altLang="ja-JP" sz="2800" b="1" dirty="0">
              <a:solidFill>
                <a:srgbClr val="E31323"/>
              </a:solidFill>
              <a:latin typeface="Gill Sans MT" pitchFamily="-110" charset="-18"/>
              <a:cs typeface="Arial" charset="0"/>
            </a:endParaRPr>
          </a:p>
        </p:txBody>
      </p:sp>
      <p:grpSp>
        <p:nvGrpSpPr>
          <p:cNvPr id="2" name="グループ化 1"/>
          <p:cNvGrpSpPr/>
          <p:nvPr/>
        </p:nvGrpSpPr>
        <p:grpSpPr>
          <a:xfrm>
            <a:off x="179388" y="980728"/>
            <a:ext cx="8794750" cy="5819775"/>
            <a:chOff x="179388" y="765175"/>
            <a:chExt cx="8794750" cy="5819775"/>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l="17999" t="7201" r="17999" b="7201"/>
            <a:stretch>
              <a:fillRect/>
            </a:stretch>
          </p:blipFill>
          <p:spPr bwMode="auto">
            <a:xfrm>
              <a:off x="5334000" y="4200525"/>
              <a:ext cx="14827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7999" t="7201" r="17999" b="7201"/>
            <a:stretch>
              <a:fillRect/>
            </a:stretch>
          </p:blipFill>
          <p:spPr bwMode="auto">
            <a:xfrm>
              <a:off x="5857875" y="4362450"/>
              <a:ext cx="14811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373813" y="457200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7"/>
            <p:cNvSpPr>
              <a:spLocks noChangeShapeType="1"/>
            </p:cNvSpPr>
            <p:nvPr/>
          </p:nvSpPr>
          <p:spPr bwMode="auto">
            <a:xfrm flipV="1">
              <a:off x="1879600" y="2938463"/>
              <a:ext cx="7094538" cy="149701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1" name="Text Box 8"/>
            <p:cNvSpPr txBox="1">
              <a:spLocks noChangeArrowheads="1"/>
            </p:cNvSpPr>
            <p:nvPr/>
          </p:nvSpPr>
          <p:spPr bwMode="auto">
            <a:xfrm rot="1268491">
              <a:off x="4592638" y="5737225"/>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Ensemble size</a:t>
              </a:r>
            </a:p>
          </p:txBody>
        </p:sp>
        <p:sp>
          <p:nvSpPr>
            <p:cNvPr id="6152" name="Line 9"/>
            <p:cNvSpPr>
              <a:spLocks noChangeShapeType="1"/>
            </p:cNvSpPr>
            <p:nvPr/>
          </p:nvSpPr>
          <p:spPr bwMode="auto">
            <a:xfrm>
              <a:off x="1843088" y="765175"/>
              <a:ext cx="36512" cy="367030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3" name="Text Box 10"/>
            <p:cNvSpPr txBox="1">
              <a:spLocks noChangeArrowheads="1"/>
            </p:cNvSpPr>
            <p:nvPr/>
          </p:nvSpPr>
          <p:spPr bwMode="auto">
            <a:xfrm rot="-5336125">
              <a:off x="919957" y="3323431"/>
              <a:ext cx="1497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Resolution</a:t>
              </a:r>
            </a:p>
          </p:txBody>
        </p:sp>
        <p:sp>
          <p:nvSpPr>
            <p:cNvPr id="6154" name="Freeform 11"/>
            <p:cNvSpPr>
              <a:spLocks/>
            </p:cNvSpPr>
            <p:nvPr/>
          </p:nvSpPr>
          <p:spPr bwMode="auto">
            <a:xfrm>
              <a:off x="1843088" y="2447925"/>
              <a:ext cx="3341687" cy="2733675"/>
            </a:xfrm>
            <a:custGeom>
              <a:avLst/>
              <a:gdLst>
                <a:gd name="T0" fmla="*/ 0 w 1392"/>
                <a:gd name="T1" fmla="*/ 0 h 2592"/>
                <a:gd name="T2" fmla="*/ 2147483647 w 1392"/>
                <a:gd name="T3" fmla="*/ 2147483647 h 2592"/>
                <a:gd name="T4" fmla="*/ 2147483647 w 1392"/>
                <a:gd name="T5" fmla="*/ 2147483647 h 2592"/>
                <a:gd name="T6" fmla="*/ 0 w 1392"/>
                <a:gd name="T7" fmla="*/ 0 h 2592"/>
                <a:gd name="T8" fmla="*/ 0 60000 65536"/>
                <a:gd name="T9" fmla="*/ 0 60000 65536"/>
                <a:gd name="T10" fmla="*/ 0 60000 65536"/>
                <a:gd name="T11" fmla="*/ 0 60000 65536"/>
                <a:gd name="T12" fmla="*/ 0 w 1392"/>
                <a:gd name="T13" fmla="*/ 0 h 2592"/>
                <a:gd name="T14" fmla="*/ 1392 w 1392"/>
                <a:gd name="T15" fmla="*/ 2592 h 2592"/>
              </a:gdLst>
              <a:ahLst/>
              <a:cxnLst>
                <a:cxn ang="T8">
                  <a:pos x="T0" y="T1"/>
                </a:cxn>
                <a:cxn ang="T9">
                  <a:pos x="T2" y="T3"/>
                </a:cxn>
                <a:cxn ang="T10">
                  <a:pos x="T4" y="T5"/>
                </a:cxn>
                <a:cxn ang="T11">
                  <a:pos x="T6" y="T7"/>
                </a:cxn>
              </a:cxnLst>
              <a:rect l="T12" t="T13" r="T14" b="T15"/>
              <a:pathLst>
                <a:path w="1392" h="2592">
                  <a:moveTo>
                    <a:pt x="0" y="0"/>
                  </a:moveTo>
                  <a:lnTo>
                    <a:pt x="912" y="2592"/>
                  </a:lnTo>
                  <a:lnTo>
                    <a:pt x="1392" y="1200"/>
                  </a:lnTo>
                  <a:lnTo>
                    <a:pt x="0" y="0"/>
                  </a:lnTo>
                  <a:close/>
                </a:path>
              </a:pathLst>
            </a:custGeom>
            <a:solidFill>
              <a:schemeClr val="accent1"/>
            </a:solidFill>
            <a:ln w="9525">
              <a:solidFill>
                <a:schemeClr val="tx1"/>
              </a:solidFill>
              <a:round/>
              <a:headEnd/>
              <a:tailEnd/>
            </a:ln>
          </p:spPr>
          <p:txBody>
            <a:bodyPr wrap="none" anchor="ctr"/>
            <a:lstStyle/>
            <a:p>
              <a:endParaRPr lang="ja-JP" altLang="en-US"/>
            </a:p>
          </p:txBody>
        </p:sp>
        <p:sp>
          <p:nvSpPr>
            <p:cNvPr id="6155" name="Text Box 12"/>
            <p:cNvSpPr txBox="1">
              <a:spLocks noChangeArrowheads="1"/>
            </p:cNvSpPr>
            <p:nvPr/>
          </p:nvSpPr>
          <p:spPr bwMode="auto">
            <a:xfrm rot="14100">
              <a:off x="3036888" y="3370263"/>
              <a:ext cx="1525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latin typeface="Helvetica" pitchFamily="-110" charset="0"/>
                </a:rPr>
                <a:t>Computing</a:t>
              </a:r>
            </a:p>
            <a:p>
              <a:pPr eaLnBrk="1" hangingPunct="1"/>
              <a:r>
                <a:rPr lang="en-US" altLang="ja-JP" sz="2000" b="1" dirty="0">
                  <a:latin typeface="Helvetica" pitchFamily="-110" charset="0"/>
                </a:rPr>
                <a:t>Resources</a:t>
              </a:r>
            </a:p>
          </p:txBody>
        </p:sp>
        <p:sp>
          <p:nvSpPr>
            <p:cNvPr id="6156" name="Text Box 13"/>
            <p:cNvSpPr txBox="1">
              <a:spLocks noChangeArrowheads="1"/>
            </p:cNvSpPr>
            <p:nvPr/>
          </p:nvSpPr>
          <p:spPr bwMode="auto">
            <a:xfrm rot="-724160">
              <a:off x="6970713" y="3200400"/>
              <a:ext cx="155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Complexity</a:t>
              </a:r>
            </a:p>
          </p:txBody>
        </p:sp>
        <p:pic>
          <p:nvPicPr>
            <p:cNvPr id="615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1535113"/>
              <a:ext cx="23018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897688" y="478155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7416800" y="4992688"/>
              <a:ext cx="14827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Line 17"/>
            <p:cNvSpPr>
              <a:spLocks noChangeShapeType="1"/>
            </p:cNvSpPr>
            <p:nvPr/>
          </p:nvSpPr>
          <p:spPr bwMode="auto">
            <a:xfrm>
              <a:off x="1879600" y="4435475"/>
              <a:ext cx="5905500" cy="21494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616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50925"/>
              <a:ext cx="18970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9"/>
            <p:cNvSpPr txBox="1">
              <a:spLocks noChangeArrowheads="1"/>
            </p:cNvSpPr>
            <p:nvPr/>
          </p:nvSpPr>
          <p:spPr bwMode="auto">
            <a:xfrm>
              <a:off x="228600" y="1103313"/>
              <a:ext cx="8905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GB" altLang="ja-JP" sz="2000" dirty="0">
                  <a:solidFill>
                    <a:schemeClr val="bg1"/>
                  </a:solidFill>
                  <a:latin typeface="Verdana" pitchFamily="34" charset="0"/>
                  <a:cs typeface="Arial" charset="0"/>
                </a:rPr>
                <a:t>1/12</a:t>
              </a:r>
              <a:r>
                <a:rPr lang="en-GB" altLang="ja-JP" sz="2000" baseline="30000" dirty="0">
                  <a:solidFill>
                    <a:schemeClr val="bg1"/>
                  </a:solidFill>
                  <a:latin typeface="Verdana" pitchFamily="34" charset="0"/>
                  <a:cs typeface="Arial" charset="0"/>
                </a:rPr>
                <a:t>0</a:t>
              </a:r>
            </a:p>
          </p:txBody>
        </p:sp>
        <p:sp>
          <p:nvSpPr>
            <p:cNvPr id="6163" name="Line 20"/>
            <p:cNvSpPr>
              <a:spLocks noChangeShapeType="1"/>
            </p:cNvSpPr>
            <p:nvPr/>
          </p:nvSpPr>
          <p:spPr bwMode="auto">
            <a:xfrm flipV="1">
              <a:off x="1879600" y="3535363"/>
              <a:ext cx="8509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4" name="Line 21"/>
            <p:cNvSpPr>
              <a:spLocks noChangeShapeType="1"/>
            </p:cNvSpPr>
            <p:nvPr/>
          </p:nvSpPr>
          <p:spPr bwMode="auto">
            <a:xfrm flipV="1">
              <a:off x="2990850" y="2266950"/>
              <a:ext cx="849313" cy="9794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6165" name="Text Box 22"/>
            <p:cNvSpPr txBox="1">
              <a:spLocks noChangeArrowheads="1"/>
            </p:cNvSpPr>
            <p:nvPr/>
          </p:nvSpPr>
          <p:spPr bwMode="auto">
            <a:xfrm>
              <a:off x="3381375" y="19478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000" b="1" dirty="0">
                  <a:latin typeface="Helvetica" pitchFamily="-110" charset="0"/>
                  <a:cs typeface="Arial" charset="0"/>
                </a:rPr>
                <a:t>EO, Data Assimilation</a:t>
              </a:r>
              <a:endParaRPr lang="en-US" altLang="ja-JP" sz="2000" b="1" dirty="0">
                <a:latin typeface="Helvetica" pitchFamily="-110" charset="0"/>
                <a:cs typeface="Arial" charset="0"/>
              </a:endParaRPr>
            </a:p>
          </p:txBody>
        </p:sp>
        <p:pic>
          <p:nvPicPr>
            <p:cNvPr id="6166" name="Picture 23" descr="slide0017_image0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163" y="768350"/>
              <a:ext cx="124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6" descr="icosahedro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205" y="737667"/>
            <a:ext cx="1899245" cy="189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16844" y="2564904"/>
            <a:ext cx="1346844" cy="461665"/>
          </a:xfrm>
          <a:prstGeom prst="rect">
            <a:avLst/>
          </a:prstGeom>
        </p:spPr>
        <p:txBody>
          <a:bodyPr wrap="none">
            <a:spAutoFit/>
          </a:bodyPr>
          <a:lstStyle/>
          <a:p>
            <a:pPr>
              <a:defRPr/>
            </a:pPr>
            <a:r>
              <a:rPr lang="el-GR" altLang="ja-JP" sz="2400" dirty="0" smtClean="0">
                <a:latin typeface="Times New Roman"/>
                <a:cs typeface="Times New Roman"/>
              </a:rPr>
              <a:t>Δ</a:t>
            </a:r>
            <a:r>
              <a:rPr lang="en-US" altLang="ja-JP" sz="2400" dirty="0" smtClean="0"/>
              <a:t>x ~ 1km</a:t>
            </a:r>
            <a:endParaRPr lang="en-US" altLang="ja-JP" sz="2400" dirty="0"/>
          </a:p>
        </p:txBody>
      </p:sp>
      <p:sp>
        <p:nvSpPr>
          <p:cNvPr id="4" name="円/楕円 3"/>
          <p:cNvSpPr/>
          <p:nvPr/>
        </p:nvSpPr>
        <p:spPr>
          <a:xfrm>
            <a:off x="-274984" y="531376"/>
            <a:ext cx="2730500" cy="2495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1101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241300" y="0"/>
            <a:ext cx="8483600" cy="1098550"/>
          </a:xfrm>
        </p:spPr>
        <p:txBody>
          <a:bodyPr/>
          <a:lstStyle/>
          <a:p>
            <a:r>
              <a:rPr kumimoji="0" lang="en-US" altLang="ja-JP" sz="2800" smtClean="0">
                <a:sym typeface="ヒラギノ角ゴ Pro W3"/>
              </a:rPr>
              <a:t>NICAM peformance on K-computer: Sep. 2012</a:t>
            </a:r>
            <a:endParaRPr kumimoji="0" lang="ja-JP" altLang="en-US" sz="2800" smtClean="0">
              <a:sym typeface="ヒラギノ角ゴ Pro W3"/>
            </a:endParaRPr>
          </a:p>
        </p:txBody>
      </p:sp>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2392363"/>
            <a:ext cx="84836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8" name="Rectangle 3"/>
          <p:cNvSpPr>
            <a:spLocks/>
          </p:cNvSpPr>
          <p:nvPr/>
        </p:nvSpPr>
        <p:spPr bwMode="auto">
          <a:xfrm>
            <a:off x="330200" y="1098550"/>
            <a:ext cx="84836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1638" indent="-401638"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ct val="120000"/>
              </a:lnSpc>
              <a:spcBef>
                <a:spcPts val="700"/>
              </a:spcBef>
              <a:buSzPct val="171000"/>
              <a:buFont typeface="ヒラギノ角ゴ Pro W3"/>
              <a:buChar char="•"/>
            </a:pPr>
            <a:r>
              <a:rPr lang="en-US" altLang="ja-JP" sz="2100"/>
              <a:t>Measurement up to 20000 nodes (weak scaling)</a:t>
            </a:r>
          </a:p>
          <a:p>
            <a:pPr eaLnBrk="1" hangingPunct="1">
              <a:lnSpc>
                <a:spcPct val="120000"/>
              </a:lnSpc>
              <a:spcBef>
                <a:spcPts val="700"/>
              </a:spcBef>
              <a:buSzPct val="171000"/>
              <a:buFont typeface="ヒラギノ角ゴ Pro W3"/>
              <a:buChar char="•"/>
            </a:pPr>
            <a:r>
              <a:rPr lang="en-US" altLang="ja-JP" sz="2100"/>
              <a:t>Experiment done until 81920 nodes (K full nodes), tentative</a:t>
            </a:r>
          </a:p>
          <a:p>
            <a:pPr eaLnBrk="1" hangingPunct="1">
              <a:lnSpc>
                <a:spcPct val="120000"/>
              </a:lnSpc>
              <a:spcBef>
                <a:spcPts val="700"/>
              </a:spcBef>
              <a:buSzPct val="171000"/>
              <a:buFont typeface="ヒラギノ角ゴ Pro W3"/>
              <a:buChar char="•"/>
            </a:pPr>
            <a:r>
              <a:rPr lang="en-US" altLang="ja-JP" sz="2100"/>
              <a:t>Good scaling for the major modules </a:t>
            </a:r>
            <a:r>
              <a:rPr lang="ja-JP" altLang="en-US" sz="2100"/>
              <a:t>（</a:t>
            </a:r>
            <a:r>
              <a:rPr lang="en-US" altLang="ja-JP" sz="2100"/>
              <a:t>α=0.94~0.97</a:t>
            </a:r>
            <a:r>
              <a:rPr lang="ja-JP" altLang="en-US" sz="2100"/>
              <a:t>）</a:t>
            </a:r>
          </a:p>
        </p:txBody>
      </p:sp>
      <p:sp>
        <p:nvSpPr>
          <p:cNvPr id="2" name="角丸四角形吹き出し 1"/>
          <p:cNvSpPr/>
          <p:nvPr/>
        </p:nvSpPr>
        <p:spPr>
          <a:xfrm>
            <a:off x="1042988" y="2392363"/>
            <a:ext cx="1584325" cy="965200"/>
          </a:xfrm>
          <a:prstGeom prst="wedgeRoundRectCallout">
            <a:avLst>
              <a:gd name="adj1" fmla="val -21603"/>
              <a:gd name="adj2" fmla="val 7388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DX=60km</a:t>
            </a:r>
            <a:endParaRPr lang="ja-JP" altLang="en-US" dirty="0"/>
          </a:p>
        </p:txBody>
      </p:sp>
      <p:sp>
        <p:nvSpPr>
          <p:cNvPr id="6" name="角丸四角形吹き出し 5"/>
          <p:cNvSpPr/>
          <p:nvPr/>
        </p:nvSpPr>
        <p:spPr>
          <a:xfrm>
            <a:off x="2987675" y="2392363"/>
            <a:ext cx="2520950" cy="965200"/>
          </a:xfrm>
          <a:prstGeom prst="wedgeRoundRectCallout">
            <a:avLst>
              <a:gd name="adj1" fmla="val 6455"/>
              <a:gd name="adj2" fmla="val 7894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DX=3.5, 7, 14km</a:t>
            </a:r>
            <a:endParaRPr lang="ja-JP" altLang="en-US" dirty="0"/>
          </a:p>
        </p:txBody>
      </p:sp>
      <p:sp>
        <p:nvSpPr>
          <p:cNvPr id="11271" name="テキスト ボックス 2"/>
          <p:cNvSpPr txBox="1">
            <a:spLocks noChangeArrowheads="1"/>
          </p:cNvSpPr>
          <p:nvPr/>
        </p:nvSpPr>
        <p:spPr bwMode="auto">
          <a:xfrm rot="-5400000">
            <a:off x="-1096962" y="4383088"/>
            <a:ext cx="27241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Computational time [sec]</a:t>
            </a:r>
            <a:endParaRPr lang="ja-JP" altLang="en-US"/>
          </a:p>
        </p:txBody>
      </p:sp>
      <p:sp>
        <p:nvSpPr>
          <p:cNvPr id="11272" name="テキスト ボックス 8"/>
          <p:cNvSpPr txBox="1">
            <a:spLocks noChangeArrowheads="1"/>
          </p:cNvSpPr>
          <p:nvPr/>
        </p:nvSpPr>
        <p:spPr bwMode="auto">
          <a:xfrm rot="-5400000">
            <a:off x="7115175" y="4535488"/>
            <a:ext cx="30273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t>Computational efficiency[%]</a:t>
            </a:r>
            <a:endParaRPr lang="ja-JP" altLang="en-US"/>
          </a:p>
        </p:txBody>
      </p:sp>
      <p:graphicFrame>
        <p:nvGraphicFramePr>
          <p:cNvPr id="11273" name="オブジェクト 2"/>
          <p:cNvGraphicFramePr>
            <a:graphicFrameLocks/>
          </p:cNvGraphicFramePr>
          <p:nvPr/>
        </p:nvGraphicFramePr>
        <p:xfrm>
          <a:off x="985838" y="3262313"/>
          <a:ext cx="6970712" cy="2916237"/>
        </p:xfrm>
        <a:graphic>
          <a:graphicData uri="http://schemas.openxmlformats.org/presentationml/2006/ole">
            <mc:AlternateContent xmlns:mc="http://schemas.openxmlformats.org/markup-compatibility/2006">
              <mc:Choice xmlns:v="urn:schemas-microsoft-com:vml" Requires="v">
                <p:oleObj spid="_x0000_s1057" name="グラフ" r:id="rId5" imgW="13925247" imgH="5826516" progId="MSGraph.Chart.8">
                  <p:embed/>
                </p:oleObj>
              </mc:Choice>
              <mc:Fallback>
                <p:oleObj name="グラフ" r:id="rId5" imgW="13925247" imgH="5826516" progId="MSGraph.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838" y="3262313"/>
                        <a:ext cx="6970712" cy="2916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4" name="テキスト ボックス 3"/>
          <p:cNvSpPr txBox="1">
            <a:spLocks noChangeArrowheads="1"/>
          </p:cNvSpPr>
          <p:nvPr/>
        </p:nvSpPr>
        <p:spPr bwMode="auto">
          <a:xfrm>
            <a:off x="7113588" y="6488113"/>
            <a:ext cx="1395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latin typeface="Calibri" pitchFamily="34" charset="0"/>
              </a:rPr>
              <a:t>=K full nodes</a:t>
            </a:r>
            <a:endParaRPr lang="ja-JP" altLang="en-US">
              <a:latin typeface="Calibri" pitchFamily="34" charset="0"/>
            </a:endParaRPr>
          </a:p>
        </p:txBody>
      </p:sp>
      <p:sp>
        <p:nvSpPr>
          <p:cNvPr id="7" name="角丸四角形吹き出し 6"/>
          <p:cNvSpPr/>
          <p:nvPr/>
        </p:nvSpPr>
        <p:spPr>
          <a:xfrm>
            <a:off x="6969125" y="2392363"/>
            <a:ext cx="1203325" cy="965200"/>
          </a:xfrm>
          <a:prstGeom prst="wedgeRoundRectCallout">
            <a:avLst>
              <a:gd name="adj1" fmla="val -3721"/>
              <a:gd name="adj2" fmla="val 68844"/>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DX=400m</a:t>
            </a:r>
            <a:endParaRPr lang="ja-JP" altLang="en-US" dirty="0"/>
          </a:p>
        </p:txBody>
      </p:sp>
      <p:sp>
        <p:nvSpPr>
          <p:cNvPr id="11276" name="テキスト ボックス 2"/>
          <p:cNvSpPr txBox="1">
            <a:spLocks noChangeArrowheads="1"/>
          </p:cNvSpPr>
          <p:nvPr/>
        </p:nvSpPr>
        <p:spPr bwMode="auto">
          <a:xfrm>
            <a:off x="7235825" y="4668838"/>
            <a:ext cx="46196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latin typeface="Calibri" pitchFamily="34" charset="0"/>
              </a:rPr>
              <a:t>tentative</a:t>
            </a:r>
            <a:endParaRPr lang="ja-JP" altLang="en-US">
              <a:latin typeface="Calibri" pitchFamily="34" charset="0"/>
            </a:endParaRPr>
          </a:p>
        </p:txBody>
      </p:sp>
      <p:sp>
        <p:nvSpPr>
          <p:cNvPr id="13" name="角丸四角形吹き出し 12"/>
          <p:cNvSpPr/>
          <p:nvPr/>
        </p:nvSpPr>
        <p:spPr>
          <a:xfrm>
            <a:off x="5724525" y="2392363"/>
            <a:ext cx="1244600" cy="965200"/>
          </a:xfrm>
          <a:prstGeom prst="wedgeRoundRectCallout">
            <a:avLst>
              <a:gd name="adj1" fmla="val 24169"/>
              <a:gd name="adj2" fmla="val 81763"/>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DX=800m</a:t>
            </a:r>
            <a:endParaRPr lang="ja-JP" altLang="en-US" dirty="0"/>
          </a:p>
        </p:txBody>
      </p:sp>
    </p:spTree>
    <p:extLst>
      <p:ext uri="{BB962C8B-B14F-4D97-AF65-F5344CB8AC3E}">
        <p14:creationId xmlns:p14="http://schemas.microsoft.com/office/powerpoint/2010/main" val="161562378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6075" y="152400"/>
            <a:ext cx="8533496" cy="88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Balancing Future Demands on Computing </a:t>
            </a:r>
            <a:r>
              <a:rPr lang="en-GB" altLang="ja-JP" sz="2800" b="1" dirty="0" smtClean="0">
                <a:solidFill>
                  <a:srgbClr val="E31323"/>
                </a:solidFill>
                <a:latin typeface="Gill Sans MT" pitchFamily="-110" charset="-18"/>
                <a:cs typeface="Arial" charset="0"/>
              </a:rPr>
              <a:t>Power</a:t>
            </a:r>
          </a:p>
          <a:p>
            <a:pPr algn="ct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i</a:t>
            </a:r>
            <a:r>
              <a:rPr lang="en-GB" altLang="ja-JP" sz="2800" b="1" dirty="0" smtClean="0">
                <a:solidFill>
                  <a:srgbClr val="E31323"/>
                </a:solidFill>
                <a:latin typeface="Gill Sans MT" pitchFamily="-110" charset="-18"/>
                <a:cs typeface="Arial" charset="0"/>
              </a:rPr>
              <a:t>n climate context</a:t>
            </a:r>
            <a:endParaRPr lang="en-US" altLang="ja-JP" sz="2800" b="1" dirty="0">
              <a:solidFill>
                <a:srgbClr val="E31323"/>
              </a:solidFill>
              <a:latin typeface="Gill Sans MT" pitchFamily="-110" charset="-18"/>
              <a:cs typeface="Arial" charset="0"/>
            </a:endParaRPr>
          </a:p>
        </p:txBody>
      </p:sp>
      <p:grpSp>
        <p:nvGrpSpPr>
          <p:cNvPr id="2" name="グループ化 1"/>
          <p:cNvGrpSpPr/>
          <p:nvPr/>
        </p:nvGrpSpPr>
        <p:grpSpPr>
          <a:xfrm>
            <a:off x="179388" y="980728"/>
            <a:ext cx="8794750" cy="5819775"/>
            <a:chOff x="179388" y="765175"/>
            <a:chExt cx="8794750" cy="5819775"/>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l="17999" t="7201" r="17999" b="7201"/>
            <a:stretch>
              <a:fillRect/>
            </a:stretch>
          </p:blipFill>
          <p:spPr bwMode="auto">
            <a:xfrm>
              <a:off x="5334000" y="4200525"/>
              <a:ext cx="14827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7999" t="7201" r="17999" b="7201"/>
            <a:stretch>
              <a:fillRect/>
            </a:stretch>
          </p:blipFill>
          <p:spPr bwMode="auto">
            <a:xfrm>
              <a:off x="5857875" y="4362450"/>
              <a:ext cx="14811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373813" y="457200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7"/>
            <p:cNvSpPr>
              <a:spLocks noChangeShapeType="1"/>
            </p:cNvSpPr>
            <p:nvPr/>
          </p:nvSpPr>
          <p:spPr bwMode="auto">
            <a:xfrm flipV="1">
              <a:off x="1879600" y="2938463"/>
              <a:ext cx="7094538" cy="149701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1" name="Text Box 8"/>
            <p:cNvSpPr txBox="1">
              <a:spLocks noChangeArrowheads="1"/>
            </p:cNvSpPr>
            <p:nvPr/>
          </p:nvSpPr>
          <p:spPr bwMode="auto">
            <a:xfrm rot="1268491">
              <a:off x="4592638" y="5737225"/>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Ensemble size</a:t>
              </a:r>
            </a:p>
          </p:txBody>
        </p:sp>
        <p:sp>
          <p:nvSpPr>
            <p:cNvPr id="6152" name="Line 9"/>
            <p:cNvSpPr>
              <a:spLocks noChangeShapeType="1"/>
            </p:cNvSpPr>
            <p:nvPr/>
          </p:nvSpPr>
          <p:spPr bwMode="auto">
            <a:xfrm>
              <a:off x="1843088" y="765175"/>
              <a:ext cx="36512" cy="367030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3" name="Text Box 10"/>
            <p:cNvSpPr txBox="1">
              <a:spLocks noChangeArrowheads="1"/>
            </p:cNvSpPr>
            <p:nvPr/>
          </p:nvSpPr>
          <p:spPr bwMode="auto">
            <a:xfrm rot="-5336125">
              <a:off x="919957" y="3323431"/>
              <a:ext cx="1497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Resolution</a:t>
              </a:r>
            </a:p>
          </p:txBody>
        </p:sp>
        <p:sp>
          <p:nvSpPr>
            <p:cNvPr id="6154" name="Freeform 11"/>
            <p:cNvSpPr>
              <a:spLocks/>
            </p:cNvSpPr>
            <p:nvPr/>
          </p:nvSpPr>
          <p:spPr bwMode="auto">
            <a:xfrm>
              <a:off x="1843088" y="2447925"/>
              <a:ext cx="3341687" cy="2733675"/>
            </a:xfrm>
            <a:custGeom>
              <a:avLst/>
              <a:gdLst>
                <a:gd name="T0" fmla="*/ 0 w 1392"/>
                <a:gd name="T1" fmla="*/ 0 h 2592"/>
                <a:gd name="T2" fmla="*/ 2147483647 w 1392"/>
                <a:gd name="T3" fmla="*/ 2147483647 h 2592"/>
                <a:gd name="T4" fmla="*/ 2147483647 w 1392"/>
                <a:gd name="T5" fmla="*/ 2147483647 h 2592"/>
                <a:gd name="T6" fmla="*/ 0 w 1392"/>
                <a:gd name="T7" fmla="*/ 0 h 2592"/>
                <a:gd name="T8" fmla="*/ 0 60000 65536"/>
                <a:gd name="T9" fmla="*/ 0 60000 65536"/>
                <a:gd name="T10" fmla="*/ 0 60000 65536"/>
                <a:gd name="T11" fmla="*/ 0 60000 65536"/>
                <a:gd name="T12" fmla="*/ 0 w 1392"/>
                <a:gd name="T13" fmla="*/ 0 h 2592"/>
                <a:gd name="T14" fmla="*/ 1392 w 1392"/>
                <a:gd name="T15" fmla="*/ 2592 h 2592"/>
              </a:gdLst>
              <a:ahLst/>
              <a:cxnLst>
                <a:cxn ang="T8">
                  <a:pos x="T0" y="T1"/>
                </a:cxn>
                <a:cxn ang="T9">
                  <a:pos x="T2" y="T3"/>
                </a:cxn>
                <a:cxn ang="T10">
                  <a:pos x="T4" y="T5"/>
                </a:cxn>
                <a:cxn ang="T11">
                  <a:pos x="T6" y="T7"/>
                </a:cxn>
              </a:cxnLst>
              <a:rect l="T12" t="T13" r="T14" b="T15"/>
              <a:pathLst>
                <a:path w="1392" h="2592">
                  <a:moveTo>
                    <a:pt x="0" y="0"/>
                  </a:moveTo>
                  <a:lnTo>
                    <a:pt x="912" y="2592"/>
                  </a:lnTo>
                  <a:lnTo>
                    <a:pt x="1392" y="1200"/>
                  </a:lnTo>
                  <a:lnTo>
                    <a:pt x="0" y="0"/>
                  </a:lnTo>
                  <a:close/>
                </a:path>
              </a:pathLst>
            </a:custGeom>
            <a:solidFill>
              <a:schemeClr val="accent1"/>
            </a:solidFill>
            <a:ln w="9525">
              <a:solidFill>
                <a:schemeClr val="tx1"/>
              </a:solidFill>
              <a:round/>
              <a:headEnd/>
              <a:tailEnd/>
            </a:ln>
          </p:spPr>
          <p:txBody>
            <a:bodyPr wrap="none" anchor="ctr"/>
            <a:lstStyle/>
            <a:p>
              <a:endParaRPr lang="ja-JP" altLang="en-US"/>
            </a:p>
          </p:txBody>
        </p:sp>
        <p:sp>
          <p:nvSpPr>
            <p:cNvPr id="6155" name="Text Box 12"/>
            <p:cNvSpPr txBox="1">
              <a:spLocks noChangeArrowheads="1"/>
            </p:cNvSpPr>
            <p:nvPr/>
          </p:nvSpPr>
          <p:spPr bwMode="auto">
            <a:xfrm rot="14100">
              <a:off x="3036888" y="3370263"/>
              <a:ext cx="1525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latin typeface="Helvetica" pitchFamily="-110" charset="0"/>
                </a:rPr>
                <a:t>Computing</a:t>
              </a:r>
            </a:p>
            <a:p>
              <a:pPr eaLnBrk="1" hangingPunct="1"/>
              <a:r>
                <a:rPr lang="en-US" altLang="ja-JP" sz="2000" b="1" dirty="0">
                  <a:latin typeface="Helvetica" pitchFamily="-110" charset="0"/>
                </a:rPr>
                <a:t>Resources</a:t>
              </a:r>
            </a:p>
          </p:txBody>
        </p:sp>
        <p:sp>
          <p:nvSpPr>
            <p:cNvPr id="6156" name="Text Box 13"/>
            <p:cNvSpPr txBox="1">
              <a:spLocks noChangeArrowheads="1"/>
            </p:cNvSpPr>
            <p:nvPr/>
          </p:nvSpPr>
          <p:spPr bwMode="auto">
            <a:xfrm rot="-724160">
              <a:off x="6970713" y="3200400"/>
              <a:ext cx="155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Complexity</a:t>
              </a:r>
            </a:p>
          </p:txBody>
        </p:sp>
        <p:pic>
          <p:nvPicPr>
            <p:cNvPr id="615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1535113"/>
              <a:ext cx="23018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897688" y="478155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7416800" y="4992688"/>
              <a:ext cx="14827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Line 17"/>
            <p:cNvSpPr>
              <a:spLocks noChangeShapeType="1"/>
            </p:cNvSpPr>
            <p:nvPr/>
          </p:nvSpPr>
          <p:spPr bwMode="auto">
            <a:xfrm>
              <a:off x="1879600" y="4435475"/>
              <a:ext cx="5905500" cy="21494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616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50925"/>
              <a:ext cx="18970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9"/>
            <p:cNvSpPr txBox="1">
              <a:spLocks noChangeArrowheads="1"/>
            </p:cNvSpPr>
            <p:nvPr/>
          </p:nvSpPr>
          <p:spPr bwMode="auto">
            <a:xfrm>
              <a:off x="228600" y="1103313"/>
              <a:ext cx="8905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GB" altLang="ja-JP" sz="2000" dirty="0">
                  <a:solidFill>
                    <a:schemeClr val="bg1"/>
                  </a:solidFill>
                  <a:latin typeface="Verdana" pitchFamily="34" charset="0"/>
                  <a:cs typeface="Arial" charset="0"/>
                </a:rPr>
                <a:t>1/12</a:t>
              </a:r>
              <a:r>
                <a:rPr lang="en-GB" altLang="ja-JP" sz="2000" baseline="30000" dirty="0">
                  <a:solidFill>
                    <a:schemeClr val="bg1"/>
                  </a:solidFill>
                  <a:latin typeface="Verdana" pitchFamily="34" charset="0"/>
                  <a:cs typeface="Arial" charset="0"/>
                </a:rPr>
                <a:t>0</a:t>
              </a:r>
            </a:p>
          </p:txBody>
        </p:sp>
        <p:sp>
          <p:nvSpPr>
            <p:cNvPr id="6163" name="Line 20"/>
            <p:cNvSpPr>
              <a:spLocks noChangeShapeType="1"/>
            </p:cNvSpPr>
            <p:nvPr/>
          </p:nvSpPr>
          <p:spPr bwMode="auto">
            <a:xfrm flipV="1">
              <a:off x="1879600" y="3535363"/>
              <a:ext cx="8509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4" name="Line 21"/>
            <p:cNvSpPr>
              <a:spLocks noChangeShapeType="1"/>
            </p:cNvSpPr>
            <p:nvPr/>
          </p:nvSpPr>
          <p:spPr bwMode="auto">
            <a:xfrm flipV="1">
              <a:off x="2990850" y="2266950"/>
              <a:ext cx="849313" cy="9794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6165" name="Text Box 22"/>
            <p:cNvSpPr txBox="1">
              <a:spLocks noChangeArrowheads="1"/>
            </p:cNvSpPr>
            <p:nvPr/>
          </p:nvSpPr>
          <p:spPr bwMode="auto">
            <a:xfrm>
              <a:off x="3381375" y="19478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000" b="1" dirty="0">
                  <a:latin typeface="Helvetica" pitchFamily="-110" charset="0"/>
                  <a:cs typeface="Arial" charset="0"/>
                </a:rPr>
                <a:t>EO, Data Assimilation</a:t>
              </a:r>
              <a:endParaRPr lang="en-US" altLang="ja-JP" sz="2000" b="1" dirty="0">
                <a:latin typeface="Helvetica" pitchFamily="-110" charset="0"/>
                <a:cs typeface="Arial" charset="0"/>
              </a:endParaRPr>
            </a:p>
          </p:txBody>
        </p:sp>
        <p:pic>
          <p:nvPicPr>
            <p:cNvPr id="6166" name="Picture 23" descr="slide0017_image0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163" y="768350"/>
              <a:ext cx="124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6" descr="icosahedro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205" y="737667"/>
            <a:ext cx="1899245" cy="189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16844" y="2564904"/>
            <a:ext cx="1346844" cy="461665"/>
          </a:xfrm>
          <a:prstGeom prst="rect">
            <a:avLst/>
          </a:prstGeom>
        </p:spPr>
        <p:txBody>
          <a:bodyPr wrap="none">
            <a:spAutoFit/>
          </a:bodyPr>
          <a:lstStyle/>
          <a:p>
            <a:pPr>
              <a:defRPr/>
            </a:pPr>
            <a:r>
              <a:rPr lang="el-GR" altLang="ja-JP" sz="2400" dirty="0" smtClean="0">
                <a:latin typeface="Times New Roman"/>
                <a:cs typeface="Times New Roman"/>
              </a:rPr>
              <a:t>Δ</a:t>
            </a:r>
            <a:r>
              <a:rPr lang="en-US" altLang="ja-JP" sz="2400" dirty="0" smtClean="0"/>
              <a:t>x ~ 1km</a:t>
            </a:r>
            <a:endParaRPr lang="en-US" altLang="ja-JP" sz="2400" dirty="0"/>
          </a:p>
        </p:txBody>
      </p:sp>
    </p:spTree>
    <p:extLst>
      <p:ext uri="{BB962C8B-B14F-4D97-AF65-F5344CB8AC3E}">
        <p14:creationId xmlns:p14="http://schemas.microsoft.com/office/powerpoint/2010/main" val="423375610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viewGC13-olr_globe_082506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0" y="3817620"/>
            <a:ext cx="4297680" cy="3040380"/>
          </a:xfrm>
          <a:prstGeom prst="rect">
            <a:avLst/>
          </a:prstGeom>
        </p:spPr>
      </p:pic>
      <p:pic>
        <p:nvPicPr>
          <p:cNvPr id="7" name="図 6" descr="viewGC12-olr_globe_082506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7620"/>
            <a:ext cx="4297680" cy="3040380"/>
          </a:xfrm>
          <a:prstGeom prst="rect">
            <a:avLst/>
          </a:prstGeom>
        </p:spPr>
      </p:pic>
      <p:pic>
        <p:nvPicPr>
          <p:cNvPr id="3" name="図 2" descr="viewGC08-olr_globe_08250600.gif"/>
          <p:cNvPicPr>
            <a:picLocks noChangeAspect="1"/>
          </p:cNvPicPr>
          <p:nvPr/>
        </p:nvPicPr>
        <p:blipFill rotWithShape="1">
          <a:blip r:embed="rId4">
            <a:extLst>
              <a:ext uri="{28A0092B-C50C-407E-A947-70E740481C1C}">
                <a14:useLocalDpi xmlns:a14="http://schemas.microsoft.com/office/drawing/2010/main" val="0"/>
              </a:ext>
            </a:extLst>
          </a:blip>
          <a:srcRect t="15270" b="15568"/>
          <a:stretch/>
        </p:blipFill>
        <p:spPr>
          <a:xfrm>
            <a:off x="0" y="1"/>
            <a:ext cx="4297680" cy="2102802"/>
          </a:xfrm>
          <a:prstGeom prst="rect">
            <a:avLst/>
          </a:prstGeom>
        </p:spPr>
      </p:pic>
      <p:pic>
        <p:nvPicPr>
          <p:cNvPr id="4" name="図 3" descr="viewGC09-olr_globe_08250600.gif"/>
          <p:cNvPicPr>
            <a:picLocks noChangeAspect="1"/>
          </p:cNvPicPr>
          <p:nvPr/>
        </p:nvPicPr>
        <p:blipFill rotWithShape="1">
          <a:blip r:embed="rId5">
            <a:extLst>
              <a:ext uri="{28A0092B-C50C-407E-A947-70E740481C1C}">
                <a14:useLocalDpi xmlns:a14="http://schemas.microsoft.com/office/drawing/2010/main" val="0"/>
              </a:ext>
            </a:extLst>
          </a:blip>
          <a:srcRect t="15270" b="15568"/>
          <a:stretch/>
        </p:blipFill>
        <p:spPr>
          <a:xfrm>
            <a:off x="4846320" y="0"/>
            <a:ext cx="4297680" cy="2102803"/>
          </a:xfrm>
          <a:prstGeom prst="rect">
            <a:avLst/>
          </a:prstGeom>
        </p:spPr>
      </p:pic>
      <p:pic>
        <p:nvPicPr>
          <p:cNvPr id="5" name="図 4" descr="viewGC10-olr_globe_08250600.gif"/>
          <p:cNvPicPr>
            <a:picLocks noChangeAspect="1"/>
          </p:cNvPicPr>
          <p:nvPr/>
        </p:nvPicPr>
        <p:blipFill rotWithShape="1">
          <a:blip r:embed="rId6">
            <a:extLst>
              <a:ext uri="{28A0092B-C50C-407E-A947-70E740481C1C}">
                <a14:useLocalDpi xmlns:a14="http://schemas.microsoft.com/office/drawing/2010/main" val="0"/>
              </a:ext>
            </a:extLst>
          </a:blip>
          <a:srcRect t="15495" b="15079"/>
          <a:stretch/>
        </p:blipFill>
        <p:spPr>
          <a:xfrm>
            <a:off x="0" y="2143763"/>
            <a:ext cx="4297680" cy="2110801"/>
          </a:xfrm>
          <a:prstGeom prst="rect">
            <a:avLst/>
          </a:prstGeom>
        </p:spPr>
      </p:pic>
      <p:pic>
        <p:nvPicPr>
          <p:cNvPr id="6" name="図 5" descr="viewGC11-olr_globe_08250600.gif"/>
          <p:cNvPicPr>
            <a:picLocks noChangeAspect="1"/>
          </p:cNvPicPr>
          <p:nvPr/>
        </p:nvPicPr>
        <p:blipFill rotWithShape="1">
          <a:blip r:embed="rId7">
            <a:extLst>
              <a:ext uri="{28A0092B-C50C-407E-A947-70E740481C1C}">
                <a14:useLocalDpi xmlns:a14="http://schemas.microsoft.com/office/drawing/2010/main" val="0"/>
              </a:ext>
            </a:extLst>
          </a:blip>
          <a:srcRect t="15495" b="15079"/>
          <a:stretch/>
        </p:blipFill>
        <p:spPr>
          <a:xfrm>
            <a:off x="4846320" y="2143763"/>
            <a:ext cx="4297680" cy="2110801"/>
          </a:xfrm>
          <a:prstGeom prst="rect">
            <a:avLst/>
          </a:prstGeom>
        </p:spPr>
      </p:pic>
      <p:sp>
        <p:nvSpPr>
          <p:cNvPr id="9" name="テキスト ボックス 8"/>
          <p:cNvSpPr txBox="1"/>
          <p:nvPr/>
        </p:nvSpPr>
        <p:spPr>
          <a:xfrm>
            <a:off x="0" y="-27308"/>
            <a:ext cx="748923" cy="646331"/>
          </a:xfrm>
          <a:prstGeom prst="rect">
            <a:avLst/>
          </a:prstGeom>
          <a:noFill/>
        </p:spPr>
        <p:txBody>
          <a:bodyPr wrap="none" rtlCol="0">
            <a:spAutoFit/>
          </a:bodyPr>
          <a:lstStyle/>
          <a:p>
            <a:r>
              <a:rPr kumimoji="1" lang="en-US" altLang="ja-JP" dirty="0" smtClean="0"/>
              <a:t>GL08</a:t>
            </a:r>
          </a:p>
          <a:p>
            <a:r>
              <a:rPr lang="en-US" altLang="ja-JP" dirty="0" smtClean="0"/>
              <a:t>28km</a:t>
            </a:r>
            <a:endParaRPr kumimoji="1" lang="ja-JP" altLang="en-US" dirty="0"/>
          </a:p>
        </p:txBody>
      </p:sp>
      <p:sp>
        <p:nvSpPr>
          <p:cNvPr id="10" name="テキスト ボックス 9"/>
          <p:cNvSpPr txBox="1"/>
          <p:nvPr/>
        </p:nvSpPr>
        <p:spPr>
          <a:xfrm>
            <a:off x="4578411" y="18858"/>
            <a:ext cx="748923" cy="646331"/>
          </a:xfrm>
          <a:prstGeom prst="rect">
            <a:avLst/>
          </a:prstGeom>
          <a:noFill/>
        </p:spPr>
        <p:txBody>
          <a:bodyPr wrap="none" rtlCol="0">
            <a:spAutoFit/>
          </a:bodyPr>
          <a:lstStyle/>
          <a:p>
            <a:r>
              <a:rPr kumimoji="1" lang="en-US" altLang="ja-JP" dirty="0" smtClean="0"/>
              <a:t>GL09</a:t>
            </a:r>
          </a:p>
          <a:p>
            <a:r>
              <a:rPr lang="en-US" altLang="ja-JP" dirty="0" smtClean="0"/>
              <a:t>14km</a:t>
            </a:r>
            <a:endParaRPr kumimoji="1" lang="ja-JP" altLang="en-US" dirty="0"/>
          </a:p>
        </p:txBody>
      </p:sp>
      <p:sp>
        <p:nvSpPr>
          <p:cNvPr id="11" name="テキスト ボックス 10"/>
          <p:cNvSpPr txBox="1"/>
          <p:nvPr/>
        </p:nvSpPr>
        <p:spPr>
          <a:xfrm>
            <a:off x="5223" y="1966504"/>
            <a:ext cx="748923" cy="646331"/>
          </a:xfrm>
          <a:prstGeom prst="rect">
            <a:avLst/>
          </a:prstGeom>
          <a:noFill/>
        </p:spPr>
        <p:txBody>
          <a:bodyPr wrap="none" rtlCol="0">
            <a:spAutoFit/>
          </a:bodyPr>
          <a:lstStyle/>
          <a:p>
            <a:r>
              <a:rPr kumimoji="1" lang="en-US" altLang="ja-JP" dirty="0" smtClean="0"/>
              <a:t>GL10</a:t>
            </a:r>
          </a:p>
          <a:p>
            <a:r>
              <a:rPr lang="en-US" altLang="ja-JP" dirty="0" smtClean="0"/>
              <a:t>7km</a:t>
            </a:r>
            <a:endParaRPr kumimoji="1" lang="ja-JP" altLang="en-US" dirty="0"/>
          </a:p>
        </p:txBody>
      </p:sp>
      <p:sp>
        <p:nvSpPr>
          <p:cNvPr id="12" name="テキスト ボックス 11"/>
          <p:cNvSpPr txBox="1"/>
          <p:nvPr/>
        </p:nvSpPr>
        <p:spPr>
          <a:xfrm>
            <a:off x="4618271" y="1966504"/>
            <a:ext cx="813043" cy="646331"/>
          </a:xfrm>
          <a:prstGeom prst="rect">
            <a:avLst/>
          </a:prstGeom>
          <a:noFill/>
        </p:spPr>
        <p:txBody>
          <a:bodyPr wrap="none" rtlCol="0">
            <a:spAutoFit/>
          </a:bodyPr>
          <a:lstStyle/>
          <a:p>
            <a:r>
              <a:rPr kumimoji="1" lang="en-US" altLang="ja-JP" dirty="0" smtClean="0"/>
              <a:t>GL11</a:t>
            </a:r>
          </a:p>
          <a:p>
            <a:r>
              <a:rPr lang="en-US" altLang="ja-JP" dirty="0" smtClean="0"/>
              <a:t>3.5km</a:t>
            </a:r>
            <a:endParaRPr kumimoji="1" lang="ja-JP" altLang="en-US" dirty="0"/>
          </a:p>
        </p:txBody>
      </p:sp>
      <p:sp>
        <p:nvSpPr>
          <p:cNvPr id="13" name="テキスト ボックス 12"/>
          <p:cNvSpPr txBox="1"/>
          <p:nvPr/>
        </p:nvSpPr>
        <p:spPr>
          <a:xfrm>
            <a:off x="-33666" y="4088918"/>
            <a:ext cx="813043" cy="646331"/>
          </a:xfrm>
          <a:prstGeom prst="rect">
            <a:avLst/>
          </a:prstGeom>
          <a:noFill/>
        </p:spPr>
        <p:txBody>
          <a:bodyPr wrap="none" rtlCol="0">
            <a:spAutoFit/>
          </a:bodyPr>
          <a:lstStyle/>
          <a:p>
            <a:r>
              <a:rPr kumimoji="1" lang="en-US" altLang="ja-JP" dirty="0" smtClean="0"/>
              <a:t>GL12</a:t>
            </a:r>
          </a:p>
          <a:p>
            <a:r>
              <a:rPr lang="en-US" altLang="ja-JP" dirty="0" smtClean="0"/>
              <a:t>1.7km</a:t>
            </a:r>
            <a:endParaRPr kumimoji="1" lang="ja-JP" altLang="en-US" dirty="0"/>
          </a:p>
        </p:txBody>
      </p:sp>
      <p:sp>
        <p:nvSpPr>
          <p:cNvPr id="14" name="テキスト ボックス 13"/>
          <p:cNvSpPr txBox="1"/>
          <p:nvPr/>
        </p:nvSpPr>
        <p:spPr>
          <a:xfrm>
            <a:off x="4572000" y="4120467"/>
            <a:ext cx="720069" cy="646331"/>
          </a:xfrm>
          <a:prstGeom prst="rect">
            <a:avLst/>
          </a:prstGeom>
          <a:noFill/>
        </p:spPr>
        <p:txBody>
          <a:bodyPr wrap="none" rtlCol="0">
            <a:spAutoFit/>
          </a:bodyPr>
          <a:lstStyle/>
          <a:p>
            <a:r>
              <a:rPr kumimoji="1" lang="en-US" altLang="ja-JP" dirty="0" smtClean="0"/>
              <a:t>GL13</a:t>
            </a:r>
          </a:p>
          <a:p>
            <a:r>
              <a:rPr lang="en-US" altLang="ja-JP" dirty="0" smtClean="0"/>
              <a:t>870m</a:t>
            </a:r>
            <a:endParaRPr kumimoji="1" lang="ja-JP" altLang="en-US" dirty="0"/>
          </a:p>
        </p:txBody>
      </p:sp>
      <p:sp>
        <p:nvSpPr>
          <p:cNvPr id="2" name="テキスト ボックス 1"/>
          <p:cNvSpPr txBox="1"/>
          <p:nvPr/>
        </p:nvSpPr>
        <p:spPr>
          <a:xfrm>
            <a:off x="4472999" y="6442501"/>
            <a:ext cx="4667945" cy="400110"/>
          </a:xfrm>
          <a:prstGeom prst="rect">
            <a:avLst/>
          </a:prstGeom>
          <a:solidFill>
            <a:schemeClr val="bg1"/>
          </a:solidFill>
        </p:spPr>
        <p:txBody>
          <a:bodyPr wrap="none" rtlCol="0">
            <a:spAutoFit/>
          </a:bodyPr>
          <a:lstStyle/>
          <a:p>
            <a:r>
              <a:rPr lang="en-US" altLang="ja-JP" sz="2000" dirty="0" smtClean="0">
                <a:solidFill>
                  <a:srgbClr val="00B0F0"/>
                </a:solidFill>
              </a:rPr>
              <a:t>Miyamoto</a:t>
            </a:r>
            <a:r>
              <a:rPr lang="ja-JP" altLang="en-US" sz="2000" dirty="0">
                <a:solidFill>
                  <a:srgbClr val="00B0F0"/>
                </a:solidFill>
              </a:rPr>
              <a:t> </a:t>
            </a:r>
            <a:r>
              <a:rPr lang="en-US" altLang="ja-JP" sz="2000" dirty="0" smtClean="0">
                <a:solidFill>
                  <a:srgbClr val="00B0F0"/>
                </a:solidFill>
              </a:rPr>
              <a:t>et al. (2013, </a:t>
            </a:r>
            <a:r>
              <a:rPr lang="en-US" altLang="ja-JP" sz="2000" dirty="0" err="1" smtClean="0">
                <a:solidFill>
                  <a:srgbClr val="00B0F0"/>
                </a:solidFill>
              </a:rPr>
              <a:t>Geophys</a:t>
            </a:r>
            <a:r>
              <a:rPr lang="en-US" altLang="ja-JP" sz="2000" dirty="0" smtClean="0">
                <a:solidFill>
                  <a:srgbClr val="00B0F0"/>
                </a:solidFill>
              </a:rPr>
              <a:t>. Res. </a:t>
            </a:r>
            <a:r>
              <a:rPr lang="en-US" altLang="ja-JP" sz="2000" dirty="0" err="1" smtClean="0">
                <a:solidFill>
                  <a:srgbClr val="00B0F0"/>
                </a:solidFill>
              </a:rPr>
              <a:t>Lett</a:t>
            </a:r>
            <a:r>
              <a:rPr lang="en-US" altLang="ja-JP" sz="2000" dirty="0" smtClean="0">
                <a:solidFill>
                  <a:srgbClr val="00B0F0"/>
                </a:solidFill>
              </a:rPr>
              <a:t>.)</a:t>
            </a:r>
            <a:endParaRPr kumimoji="1" lang="ja-JP" altLang="en-US" sz="2000" dirty="0">
              <a:solidFill>
                <a:srgbClr val="00B0F0"/>
              </a:solidFill>
            </a:endParaRPr>
          </a:p>
        </p:txBody>
      </p:sp>
      <p:sp>
        <p:nvSpPr>
          <p:cNvPr id="8" name="テキスト ボックス 7"/>
          <p:cNvSpPr txBox="1"/>
          <p:nvPr/>
        </p:nvSpPr>
        <p:spPr>
          <a:xfrm>
            <a:off x="5223" y="6273224"/>
            <a:ext cx="2275046" cy="369332"/>
          </a:xfrm>
          <a:prstGeom prst="rect">
            <a:avLst/>
          </a:prstGeom>
          <a:noFill/>
        </p:spPr>
        <p:txBody>
          <a:bodyPr wrap="none" rtlCol="0">
            <a:spAutoFit/>
          </a:bodyPr>
          <a:lstStyle/>
          <a:p>
            <a:r>
              <a:rPr kumimoji="1" lang="en-US" altLang="ja-JP" dirty="0" smtClean="0"/>
              <a:t>6UTC, 25 Aug. 2012</a:t>
            </a:r>
            <a:endParaRPr kumimoji="1" lang="ja-JP" altLang="en-US" dirty="0"/>
          </a:p>
        </p:txBody>
      </p:sp>
    </p:spTree>
    <p:extLst>
      <p:ext uri="{BB962C8B-B14F-4D97-AF65-F5344CB8AC3E}">
        <p14:creationId xmlns:p14="http://schemas.microsoft.com/office/powerpoint/2010/main" val="24591116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GCpaper_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168"/>
            <a:ext cx="9144000" cy="6492240"/>
          </a:xfrm>
          <a:prstGeom prst="rect">
            <a:avLst/>
          </a:prstGeom>
        </p:spPr>
      </p:pic>
      <p:sp>
        <p:nvSpPr>
          <p:cNvPr id="2" name="テキスト ボックス 1"/>
          <p:cNvSpPr txBox="1"/>
          <p:nvPr/>
        </p:nvSpPr>
        <p:spPr>
          <a:xfrm>
            <a:off x="5891734" y="172502"/>
            <a:ext cx="909223" cy="369332"/>
          </a:xfrm>
          <a:prstGeom prst="rect">
            <a:avLst/>
          </a:prstGeom>
          <a:solidFill>
            <a:schemeClr val="tx1">
              <a:lumMod val="75000"/>
              <a:lumOff val="25000"/>
            </a:schemeClr>
          </a:solidFill>
          <a:ln>
            <a:noFill/>
          </a:ln>
        </p:spPr>
        <p:txBody>
          <a:bodyPr wrap="none" rtlCol="0">
            <a:spAutoFit/>
          </a:bodyPr>
          <a:lstStyle/>
          <a:p>
            <a:r>
              <a:rPr kumimoji="1" lang="en-US" altLang="ja-JP" b="1" dirty="0" smtClean="0">
                <a:solidFill>
                  <a:srgbClr val="FFFF00"/>
                </a:solidFill>
              </a:rPr>
              <a:t>Δ870 m</a:t>
            </a:r>
            <a:endParaRPr kumimoji="1" lang="ja-JP" altLang="en-US" b="1" dirty="0">
              <a:solidFill>
                <a:srgbClr val="FFFF00"/>
              </a:solidFill>
            </a:endParaRPr>
          </a:p>
        </p:txBody>
      </p:sp>
    </p:spTree>
    <p:extLst>
      <p:ext uri="{BB962C8B-B14F-4D97-AF65-F5344CB8AC3E}">
        <p14:creationId xmlns:p14="http://schemas.microsoft.com/office/powerpoint/2010/main" val="26224328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9640" y="0"/>
            <a:ext cx="8229600" cy="764704"/>
          </a:xfrm>
        </p:spPr>
        <p:txBody>
          <a:bodyPr>
            <a:normAutofit/>
          </a:bodyPr>
          <a:lstStyle/>
          <a:p>
            <a:r>
              <a:rPr kumimoji="1" lang="en-US" altLang="ja-JP" dirty="0" smtClean="0"/>
              <a:t>Convective core</a:t>
            </a:r>
            <a:endParaRPr kumimoji="1" lang="ja-JP" altLang="en-US" dirty="0"/>
          </a:p>
        </p:txBody>
      </p:sp>
      <p:pic>
        <p:nvPicPr>
          <p:cNvPr id="10" name="Picture 11" descr="C:\Users\miyamoto\Documents\papers\nicam\GC\figs\conv_extraction\Check_cutoff_x8480_8580-y75_125.gl12.OLR.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997" y="692696"/>
            <a:ext cx="3629163" cy="280352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0" y="819847"/>
            <a:ext cx="2693896" cy="1754326"/>
          </a:xfrm>
          <a:prstGeom prst="rect">
            <a:avLst/>
          </a:prstGeom>
          <a:noFill/>
        </p:spPr>
        <p:txBody>
          <a:bodyPr wrap="square" rtlCol="0">
            <a:spAutoFit/>
          </a:bodyPr>
          <a:lstStyle/>
          <a:p>
            <a:r>
              <a:rPr lang="en-US" altLang="ja-JP" dirty="0" smtClean="0"/>
              <a:t>Detection of a convective core:</a:t>
            </a:r>
          </a:p>
          <a:p>
            <a:pPr marL="285750" indent="-285750">
              <a:buFont typeface="Arial" panose="020B0604020202020204" pitchFamily="34" charset="0"/>
              <a:buChar char="•"/>
            </a:pPr>
            <a:r>
              <a:rPr lang="en-US" altLang="ja-JP" dirty="0" smtClean="0"/>
              <a:t>maximum of vertical velocity w</a:t>
            </a:r>
          </a:p>
          <a:p>
            <a:pPr marL="285750" indent="-285750">
              <a:buFont typeface="Arial" panose="020B0604020202020204" pitchFamily="34" charset="0"/>
              <a:buChar char="•"/>
            </a:pPr>
            <a:r>
              <a:rPr lang="en-US" altLang="ja-JP" dirty="0" smtClean="0"/>
              <a:t>ISCCP category: deep convection</a:t>
            </a:r>
            <a:endParaRPr kumimoji="1" lang="ja-JP" altLang="en-US" dirty="0"/>
          </a:p>
        </p:txBody>
      </p:sp>
      <p:sp>
        <p:nvSpPr>
          <p:cNvPr id="13" name="テキスト ボックス 12"/>
          <p:cNvSpPr txBox="1"/>
          <p:nvPr/>
        </p:nvSpPr>
        <p:spPr>
          <a:xfrm>
            <a:off x="4569316" y="1085003"/>
            <a:ext cx="1268045" cy="369332"/>
          </a:xfrm>
          <a:prstGeom prst="rect">
            <a:avLst/>
          </a:prstGeom>
          <a:solidFill>
            <a:schemeClr val="tx2">
              <a:lumMod val="75000"/>
            </a:schemeClr>
          </a:solidFill>
          <a:ln w="38100" cmpd="sng">
            <a:solidFill>
              <a:srgbClr val="FFFF00"/>
            </a:solidFill>
          </a:ln>
        </p:spPr>
        <p:txBody>
          <a:bodyPr wrap="none" rtlCol="0">
            <a:spAutoFit/>
          </a:bodyPr>
          <a:lstStyle/>
          <a:p>
            <a:r>
              <a:rPr lang="en-US" altLang="ja-JP" dirty="0" err="1" smtClean="0">
                <a:solidFill>
                  <a:schemeClr val="bg1"/>
                </a:solidFill>
              </a:rPr>
              <a:t>Δx</a:t>
            </a:r>
            <a:r>
              <a:rPr lang="en-US" altLang="ja-JP" dirty="0" smtClean="0">
                <a:solidFill>
                  <a:schemeClr val="bg1"/>
                </a:solidFill>
              </a:rPr>
              <a:t> = 1.7 km</a:t>
            </a:r>
            <a:endParaRPr kumimoji="1" lang="ja-JP" altLang="en-US" dirty="0">
              <a:solidFill>
                <a:schemeClr val="bg1"/>
              </a:solidFill>
            </a:endParaRPr>
          </a:p>
        </p:txBody>
      </p:sp>
      <p:pic>
        <p:nvPicPr>
          <p:cNvPr id="14" name="Picture 9" descr="C:\Users\miyamoto\Documents\papers\nicam\GC\figs\conv_extraction\Check_cutoff_x2178_2193-y705_720.gl10.OLR.W.gif"/>
          <p:cNvPicPr>
            <a:picLocks noChangeAspect="1" noChangeArrowheads="1"/>
          </p:cNvPicPr>
          <p:nvPr/>
        </p:nvPicPr>
        <p:blipFill rotWithShape="1">
          <a:blip r:embed="rId3">
            <a:extLst>
              <a:ext uri="{28A0092B-C50C-407E-A947-70E740481C1C}">
                <a14:useLocalDpi xmlns:a14="http://schemas.microsoft.com/office/drawing/2010/main" val="0"/>
              </a:ext>
            </a:extLst>
          </a:blip>
          <a:srcRect r="7526" b="4544"/>
          <a:stretch/>
        </p:blipFill>
        <p:spPr bwMode="auto">
          <a:xfrm>
            <a:off x="5615278" y="692696"/>
            <a:ext cx="3443514" cy="274589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6012160" y="2852936"/>
            <a:ext cx="1092780" cy="369332"/>
          </a:xfrm>
          <a:prstGeom prst="rect">
            <a:avLst/>
          </a:prstGeom>
          <a:solidFill>
            <a:schemeClr val="tx2">
              <a:lumMod val="75000"/>
            </a:schemeClr>
          </a:solidFill>
          <a:ln w="38100" cmpd="sng">
            <a:solidFill>
              <a:srgbClr val="FFFF00"/>
            </a:solidFill>
          </a:ln>
        </p:spPr>
        <p:txBody>
          <a:bodyPr wrap="none" rtlCol="0">
            <a:spAutoFit/>
          </a:bodyPr>
          <a:lstStyle/>
          <a:p>
            <a:r>
              <a:rPr lang="en-US" altLang="ja-JP" dirty="0" err="1" smtClean="0">
                <a:solidFill>
                  <a:schemeClr val="bg1"/>
                </a:solidFill>
              </a:rPr>
              <a:t>Δx</a:t>
            </a:r>
            <a:r>
              <a:rPr lang="en-US" altLang="ja-JP" dirty="0" smtClean="0">
                <a:solidFill>
                  <a:schemeClr val="bg1"/>
                </a:solidFill>
              </a:rPr>
              <a:t> = </a:t>
            </a:r>
            <a:r>
              <a:rPr lang="en-US" altLang="ja-JP" dirty="0">
                <a:solidFill>
                  <a:schemeClr val="bg1"/>
                </a:solidFill>
              </a:rPr>
              <a:t>7</a:t>
            </a:r>
            <a:r>
              <a:rPr lang="en-US" altLang="ja-JP" dirty="0" smtClean="0">
                <a:solidFill>
                  <a:schemeClr val="bg1"/>
                </a:solidFill>
              </a:rPr>
              <a:t> km</a:t>
            </a:r>
            <a:endParaRPr kumimoji="1" lang="ja-JP" altLang="en-US" dirty="0">
              <a:solidFill>
                <a:schemeClr val="bg1"/>
              </a:solidFill>
            </a:endParaRPr>
          </a:p>
        </p:txBody>
      </p:sp>
      <p:grpSp>
        <p:nvGrpSpPr>
          <p:cNvPr id="6" name="グループ化 5"/>
          <p:cNvGrpSpPr/>
          <p:nvPr/>
        </p:nvGrpSpPr>
        <p:grpSpPr>
          <a:xfrm>
            <a:off x="452051" y="2932449"/>
            <a:ext cx="2084106" cy="584776"/>
            <a:chOff x="456266" y="3253920"/>
            <a:chExt cx="3272756" cy="361553"/>
          </a:xfrm>
        </p:grpSpPr>
        <p:cxnSp>
          <p:nvCxnSpPr>
            <p:cNvPr id="12" name="直線コネクタ 11"/>
            <p:cNvCxnSpPr/>
            <p:nvPr/>
          </p:nvCxnSpPr>
          <p:spPr>
            <a:xfrm>
              <a:off x="456266" y="3420760"/>
              <a:ext cx="510355"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 name="正方形/長方形 4"/>
            <p:cNvSpPr/>
            <p:nvPr/>
          </p:nvSpPr>
          <p:spPr>
            <a:xfrm>
              <a:off x="1043608" y="3253920"/>
              <a:ext cx="2685414" cy="361553"/>
            </a:xfrm>
            <a:prstGeom prst="rect">
              <a:avLst/>
            </a:prstGeom>
          </p:spPr>
          <p:txBody>
            <a:bodyPr wrap="none">
              <a:spAutoFit/>
            </a:bodyPr>
            <a:lstStyle/>
            <a:p>
              <a:r>
                <a:rPr lang="en-US" altLang="ja-JP" sz="1600" dirty="0"/>
                <a:t>v</a:t>
              </a:r>
              <a:r>
                <a:rPr lang="en-US" altLang="ja-JP" sz="1600" dirty="0" smtClean="0"/>
                <a:t>ertical average of</a:t>
              </a:r>
            </a:p>
            <a:p>
              <a:r>
                <a:rPr lang="en-US" altLang="ja-JP" sz="1600" dirty="0" smtClean="0"/>
                <a:t>w </a:t>
              </a:r>
              <a:r>
                <a:rPr lang="en-US" altLang="ja-JP" sz="1600" dirty="0"/>
                <a:t>= 0.1 m s</a:t>
              </a:r>
              <a:r>
                <a:rPr lang="en-US" altLang="ja-JP" sz="1600" baseline="30000" dirty="0"/>
                <a:t>-1</a:t>
              </a:r>
              <a:endParaRPr lang="ja-JP" altLang="en-US" sz="1600" dirty="0"/>
            </a:p>
          </p:txBody>
        </p:sp>
      </p:grpSp>
      <p:pic>
        <p:nvPicPr>
          <p:cNvPr id="16" name="図 15" descr="xy_olr_conv_GL13_t2012082512_yconvnum_rzcomp_clab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 y="3729767"/>
            <a:ext cx="9144000" cy="3058297"/>
          </a:xfrm>
          <a:prstGeom prst="rect">
            <a:avLst/>
          </a:prstGeom>
        </p:spPr>
      </p:pic>
      <p:grpSp>
        <p:nvGrpSpPr>
          <p:cNvPr id="4" name="グループ化 3"/>
          <p:cNvGrpSpPr/>
          <p:nvPr/>
        </p:nvGrpSpPr>
        <p:grpSpPr>
          <a:xfrm>
            <a:off x="1383256" y="3496224"/>
            <a:ext cx="2831751" cy="369332"/>
            <a:chOff x="1084142" y="4019328"/>
            <a:chExt cx="2831751" cy="369332"/>
          </a:xfrm>
        </p:grpSpPr>
        <p:sp>
          <p:nvSpPr>
            <p:cNvPr id="7" name="正方形/長方形 6"/>
            <p:cNvSpPr/>
            <p:nvPr/>
          </p:nvSpPr>
          <p:spPr>
            <a:xfrm>
              <a:off x="1403648" y="4019328"/>
              <a:ext cx="2512245" cy="369332"/>
            </a:xfrm>
            <a:prstGeom prst="rect">
              <a:avLst/>
            </a:prstGeom>
          </p:spPr>
          <p:txBody>
            <a:bodyPr wrap="square">
              <a:spAutoFit/>
            </a:bodyPr>
            <a:lstStyle/>
            <a:p>
              <a:r>
                <a:rPr lang="en-US" altLang="ja-JP" dirty="0" smtClean="0"/>
                <a:t>Convective core grid</a:t>
              </a:r>
              <a:endParaRPr lang="en-US" altLang="ja-JP" dirty="0"/>
            </a:p>
          </p:txBody>
        </p:sp>
        <p:sp>
          <p:nvSpPr>
            <p:cNvPr id="8" name="円/楕円 7"/>
            <p:cNvSpPr/>
            <p:nvPr/>
          </p:nvSpPr>
          <p:spPr>
            <a:xfrm>
              <a:off x="1084142" y="4108283"/>
              <a:ext cx="152400" cy="1524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208126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rzcomp_conv_ave_ww_t2012082512_GL09_13_glup1_grid6.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22" y="646604"/>
            <a:ext cx="8333859" cy="3342225"/>
          </a:xfrm>
          <a:prstGeom prst="rect">
            <a:avLst/>
          </a:prstGeom>
        </p:spPr>
      </p:pic>
      <p:sp>
        <p:nvSpPr>
          <p:cNvPr id="4" name="タイトル 3"/>
          <p:cNvSpPr>
            <a:spLocks noGrp="1"/>
          </p:cNvSpPr>
          <p:nvPr>
            <p:ph type="title"/>
          </p:nvPr>
        </p:nvSpPr>
        <p:spPr>
          <a:xfrm>
            <a:off x="442200" y="0"/>
            <a:ext cx="8229600" cy="549602"/>
          </a:xfrm>
        </p:spPr>
        <p:txBody>
          <a:bodyPr>
            <a:normAutofit fontScale="90000"/>
          </a:bodyPr>
          <a:lstStyle/>
          <a:p>
            <a:r>
              <a:rPr kumimoji="1" lang="en-US" altLang="ja-JP" sz="3200" dirty="0" smtClean="0"/>
              <a:t>Composite of convection </a:t>
            </a:r>
            <a:r>
              <a:rPr lang="en-US" altLang="ja-JP" sz="3200" dirty="0" smtClean="0"/>
              <a:t>(vertical velocity)</a:t>
            </a:r>
            <a:endParaRPr kumimoji="1" lang="ja-JP" altLang="en-US" sz="3200" dirty="0"/>
          </a:p>
        </p:txBody>
      </p:sp>
      <p:sp>
        <p:nvSpPr>
          <p:cNvPr id="5" name="コンテンツ プレースホルダー 4"/>
          <p:cNvSpPr>
            <a:spLocks noGrp="1"/>
          </p:cNvSpPr>
          <p:nvPr>
            <p:ph idx="1"/>
          </p:nvPr>
        </p:nvSpPr>
        <p:spPr>
          <a:xfrm>
            <a:off x="1082344" y="4157510"/>
            <a:ext cx="3805285" cy="2376846"/>
          </a:xfrm>
        </p:spPr>
        <p:txBody>
          <a:bodyPr>
            <a:normAutofit fontScale="70000" lnSpcReduction="20000"/>
          </a:bodyPr>
          <a:lstStyle/>
          <a:p>
            <a:pPr marL="0" indent="0">
              <a:buNone/>
            </a:pPr>
            <a:r>
              <a:rPr lang="en-US" altLang="ja-JP" sz="2800" dirty="0" err="1" smtClean="0"/>
              <a:t>Δx</a:t>
            </a:r>
            <a:r>
              <a:rPr lang="en-US" altLang="ja-JP" sz="2800" dirty="0" smtClean="0"/>
              <a:t> ≧ 3.5 km:</a:t>
            </a:r>
          </a:p>
          <a:p>
            <a:pPr lvl="1"/>
            <a:r>
              <a:rPr lang="en-US" altLang="ja-JP" sz="2400" dirty="0" smtClean="0"/>
              <a:t>Convection is represented at </a:t>
            </a:r>
            <a:r>
              <a:rPr lang="en-US" altLang="ja-JP" sz="2400" u="sng" dirty="0" smtClean="0"/>
              <a:t>1 grid</a:t>
            </a:r>
            <a:endParaRPr lang="en-US" altLang="ja-JP" sz="2400" dirty="0"/>
          </a:p>
          <a:p>
            <a:pPr lvl="1"/>
            <a:r>
              <a:rPr lang="en-US" altLang="ja-JP" sz="2400" dirty="0" smtClean="0"/>
              <a:t>Little dependence on resolution</a:t>
            </a:r>
            <a:endParaRPr lang="en-US" altLang="ja-JP" sz="2400" dirty="0" smtClean="0">
              <a:solidFill>
                <a:srgbClr val="0000FF"/>
              </a:solidFill>
            </a:endParaRPr>
          </a:p>
          <a:p>
            <a:pPr marL="0" indent="0">
              <a:buNone/>
            </a:pPr>
            <a:r>
              <a:rPr lang="en-US" altLang="ja-JP" sz="2800" dirty="0" err="1"/>
              <a:t>Δx</a:t>
            </a:r>
            <a:r>
              <a:rPr lang="en-US" altLang="ja-JP" sz="2800" dirty="0"/>
              <a:t>  </a:t>
            </a:r>
            <a:r>
              <a:rPr lang="en-US" altLang="ja-JP" sz="2800" dirty="0" smtClean="0"/>
              <a:t>≦ </a:t>
            </a:r>
            <a:r>
              <a:rPr lang="en-US" altLang="ja-JP" sz="2800" dirty="0"/>
              <a:t>1.7 </a:t>
            </a:r>
            <a:r>
              <a:rPr lang="en-US" altLang="ja-JP" sz="2800" dirty="0" smtClean="0"/>
              <a:t>km:</a:t>
            </a:r>
          </a:p>
          <a:p>
            <a:pPr lvl="1"/>
            <a:r>
              <a:rPr lang="en-US" altLang="ja-JP" sz="2400" dirty="0" smtClean="0"/>
              <a:t>Convection is represented at </a:t>
            </a:r>
            <a:r>
              <a:rPr lang="en-US" altLang="ja-JP" sz="2400" u="sng" dirty="0" smtClean="0"/>
              <a:t>multiple grids</a:t>
            </a:r>
            <a:endParaRPr lang="en-US" altLang="ja-JP" sz="2400" dirty="0"/>
          </a:p>
          <a:p>
            <a:pPr lvl="1"/>
            <a:r>
              <a:rPr kumimoji="1" lang="en-US" altLang="ja-JP" sz="2400" dirty="0" smtClean="0">
                <a:solidFill>
                  <a:srgbClr val="FF0000"/>
                </a:solidFill>
              </a:rPr>
              <a:t>Intensify</a:t>
            </a:r>
            <a:r>
              <a:rPr kumimoji="1" lang="en-US" altLang="ja-JP" sz="2400" dirty="0" smtClean="0"/>
              <a:t> w/ resolution</a:t>
            </a:r>
            <a:endParaRPr kumimoji="1" lang="ja-JP" altLang="en-US" dirty="0">
              <a:solidFill>
                <a:srgbClr val="FF0000"/>
              </a:solidFill>
            </a:endParaRPr>
          </a:p>
        </p:txBody>
      </p:sp>
      <p:sp>
        <p:nvSpPr>
          <p:cNvPr id="10" name="テキスト ボックス 9"/>
          <p:cNvSpPr txBox="1"/>
          <p:nvPr/>
        </p:nvSpPr>
        <p:spPr>
          <a:xfrm>
            <a:off x="957162" y="549602"/>
            <a:ext cx="1022429" cy="338554"/>
          </a:xfrm>
          <a:prstGeom prst="rect">
            <a:avLst/>
          </a:prstGeom>
          <a:solidFill>
            <a:schemeClr val="tx1">
              <a:lumMod val="75000"/>
              <a:lumOff val="25000"/>
            </a:schemeClr>
          </a:solidFill>
        </p:spPr>
        <p:txBody>
          <a:bodyPr wrap="square" rtlCol="0">
            <a:spAutoFit/>
          </a:bodyPr>
          <a:lstStyle/>
          <a:p>
            <a:r>
              <a:rPr lang="en-US" altLang="ja-JP" sz="1600" dirty="0" smtClean="0">
                <a:solidFill>
                  <a:schemeClr val="bg1"/>
                </a:solidFill>
              </a:rPr>
              <a:t>Δ14.0 km</a:t>
            </a:r>
            <a:endParaRPr kumimoji="1" lang="ja-JP" altLang="en-US" sz="1600" dirty="0">
              <a:solidFill>
                <a:schemeClr val="bg1"/>
              </a:solidFill>
            </a:endParaRPr>
          </a:p>
        </p:txBody>
      </p:sp>
      <p:sp>
        <p:nvSpPr>
          <p:cNvPr id="11" name="テキスト ボックス 10"/>
          <p:cNvSpPr txBox="1"/>
          <p:nvPr/>
        </p:nvSpPr>
        <p:spPr>
          <a:xfrm>
            <a:off x="2535244" y="549602"/>
            <a:ext cx="910188" cy="338554"/>
          </a:xfrm>
          <a:prstGeom prst="rect">
            <a:avLst/>
          </a:prstGeom>
          <a:solidFill>
            <a:schemeClr val="tx1">
              <a:lumMod val="75000"/>
              <a:lumOff val="25000"/>
            </a:schemeClr>
          </a:solidFill>
        </p:spPr>
        <p:txBody>
          <a:bodyPr wrap="square" rtlCol="0">
            <a:spAutoFit/>
          </a:bodyPr>
          <a:lstStyle/>
          <a:p>
            <a:r>
              <a:rPr lang="en-US" altLang="ja-JP" sz="1600" dirty="0" smtClean="0">
                <a:solidFill>
                  <a:schemeClr val="bg1"/>
                </a:solidFill>
              </a:rPr>
              <a:t>Δ7.0 km</a:t>
            </a:r>
            <a:endParaRPr kumimoji="1" lang="ja-JP" altLang="en-US" sz="1600" dirty="0">
              <a:solidFill>
                <a:schemeClr val="bg1"/>
              </a:solidFill>
            </a:endParaRPr>
          </a:p>
        </p:txBody>
      </p:sp>
      <p:sp>
        <p:nvSpPr>
          <p:cNvPr id="12" name="テキスト ボックス 11"/>
          <p:cNvSpPr txBox="1"/>
          <p:nvPr/>
        </p:nvSpPr>
        <p:spPr>
          <a:xfrm>
            <a:off x="4101906" y="549602"/>
            <a:ext cx="910188" cy="338554"/>
          </a:xfrm>
          <a:prstGeom prst="rect">
            <a:avLst/>
          </a:prstGeom>
          <a:solidFill>
            <a:schemeClr val="tx1">
              <a:lumMod val="75000"/>
              <a:lumOff val="25000"/>
            </a:schemeClr>
          </a:solidFill>
        </p:spPr>
        <p:txBody>
          <a:bodyPr wrap="square" rtlCol="0">
            <a:spAutoFit/>
          </a:bodyPr>
          <a:lstStyle/>
          <a:p>
            <a:r>
              <a:rPr lang="en-US" altLang="ja-JP" sz="1600" dirty="0" smtClean="0">
                <a:solidFill>
                  <a:schemeClr val="bg1"/>
                </a:solidFill>
              </a:rPr>
              <a:t>Δ3.5 km</a:t>
            </a:r>
            <a:endParaRPr kumimoji="1" lang="ja-JP" altLang="en-US" sz="1600" dirty="0">
              <a:solidFill>
                <a:schemeClr val="bg1"/>
              </a:solidFill>
            </a:endParaRPr>
          </a:p>
        </p:txBody>
      </p:sp>
      <p:sp>
        <p:nvSpPr>
          <p:cNvPr id="13" name="テキスト ボックス 12"/>
          <p:cNvSpPr txBox="1"/>
          <p:nvPr/>
        </p:nvSpPr>
        <p:spPr>
          <a:xfrm>
            <a:off x="5637697" y="549602"/>
            <a:ext cx="910188" cy="338554"/>
          </a:xfrm>
          <a:prstGeom prst="rect">
            <a:avLst/>
          </a:prstGeom>
          <a:solidFill>
            <a:schemeClr val="tx1">
              <a:lumMod val="75000"/>
              <a:lumOff val="25000"/>
            </a:schemeClr>
          </a:solidFill>
        </p:spPr>
        <p:txBody>
          <a:bodyPr wrap="square" rtlCol="0">
            <a:spAutoFit/>
          </a:bodyPr>
          <a:lstStyle/>
          <a:p>
            <a:r>
              <a:rPr lang="en-US" altLang="ja-JP" sz="1600" dirty="0" smtClean="0">
                <a:solidFill>
                  <a:schemeClr val="bg1"/>
                </a:solidFill>
              </a:rPr>
              <a:t>Δ1.7 km</a:t>
            </a:r>
            <a:endParaRPr kumimoji="1" lang="ja-JP" altLang="en-US" sz="1600" dirty="0">
              <a:solidFill>
                <a:schemeClr val="bg1"/>
              </a:solidFill>
            </a:endParaRPr>
          </a:p>
        </p:txBody>
      </p:sp>
      <p:sp>
        <p:nvSpPr>
          <p:cNvPr id="16" name="テキスト ボックス 15"/>
          <p:cNvSpPr txBox="1"/>
          <p:nvPr/>
        </p:nvSpPr>
        <p:spPr>
          <a:xfrm>
            <a:off x="7089111" y="549602"/>
            <a:ext cx="1049580" cy="338554"/>
          </a:xfrm>
          <a:prstGeom prst="rect">
            <a:avLst/>
          </a:prstGeom>
          <a:solidFill>
            <a:schemeClr val="tx1">
              <a:lumMod val="75000"/>
              <a:lumOff val="25000"/>
            </a:schemeClr>
          </a:solidFill>
        </p:spPr>
        <p:txBody>
          <a:bodyPr wrap="square" rtlCol="0">
            <a:spAutoFit/>
          </a:bodyPr>
          <a:lstStyle/>
          <a:p>
            <a:r>
              <a:rPr lang="en-US" altLang="ja-JP" sz="1600" dirty="0" smtClean="0">
                <a:solidFill>
                  <a:schemeClr val="bg1"/>
                </a:solidFill>
              </a:rPr>
              <a:t>Δ0.87 km</a:t>
            </a:r>
            <a:endParaRPr kumimoji="1" lang="ja-JP" altLang="en-US" sz="1600" dirty="0">
              <a:solidFill>
                <a:schemeClr val="bg1"/>
              </a:solidFill>
            </a:endParaRPr>
          </a:p>
        </p:txBody>
      </p:sp>
      <p:sp>
        <p:nvSpPr>
          <p:cNvPr id="14" name="正方形/長方形 13"/>
          <p:cNvSpPr/>
          <p:nvPr/>
        </p:nvSpPr>
        <p:spPr>
          <a:xfrm>
            <a:off x="466822" y="549602"/>
            <a:ext cx="4707270" cy="3439227"/>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174092" y="549602"/>
            <a:ext cx="3197759" cy="343922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 name="図 18" descr="conv_statistics_convnumdst_t2012082512_GL09_13_glup_ico_col.eps"/>
          <p:cNvPicPr>
            <a:picLocks noChangeAspect="1"/>
          </p:cNvPicPr>
          <p:nvPr/>
        </p:nvPicPr>
        <p:blipFill rotWithShape="1">
          <a:blip r:embed="rId3">
            <a:extLst>
              <a:ext uri="{28A0092B-C50C-407E-A947-70E740481C1C}">
                <a14:useLocalDpi xmlns:a14="http://schemas.microsoft.com/office/drawing/2010/main" val="0"/>
              </a:ext>
            </a:extLst>
          </a:blip>
          <a:srcRect r="51056"/>
          <a:stretch/>
        </p:blipFill>
        <p:spPr>
          <a:xfrm>
            <a:off x="6228184" y="3970134"/>
            <a:ext cx="2843808" cy="2915250"/>
          </a:xfrm>
          <a:prstGeom prst="rect">
            <a:avLst/>
          </a:prstGeom>
        </p:spPr>
      </p:pic>
      <p:cxnSp>
        <p:nvCxnSpPr>
          <p:cNvPr id="20" name="直線コネクタ 19"/>
          <p:cNvCxnSpPr/>
          <p:nvPr/>
        </p:nvCxnSpPr>
        <p:spPr>
          <a:xfrm flipH="1" flipV="1">
            <a:off x="7884369" y="5301208"/>
            <a:ext cx="916312" cy="1008112"/>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flipV="1">
            <a:off x="7089111" y="4725144"/>
            <a:ext cx="795257" cy="57606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21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linds(horizontal)">
                                      <p:cBhvr>
                                        <p:cTn id="13" dur="500"/>
                                        <p:tgtEl>
                                          <p:spTgt spid="5">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linds(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linds(horizontal)">
                                      <p:cBhvr>
                                        <p:cTn id="21" dur="500"/>
                                        <p:tgtEl>
                                          <p:spTgt spid="5">
                                            <p:txEl>
                                              <p:pRg st="3" end="3"/>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linds(horizontal)">
                                      <p:cBhvr>
                                        <p:cTn id="30" dur="500"/>
                                        <p:tgtEl>
                                          <p:spTgt spid="5">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par>
                                <p:cTn id="34" presetID="3"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6075" y="152400"/>
            <a:ext cx="8533496" cy="88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Balancing Future Demands on Computing </a:t>
            </a:r>
            <a:r>
              <a:rPr lang="en-GB" altLang="ja-JP" sz="2800" b="1" dirty="0" smtClean="0">
                <a:solidFill>
                  <a:srgbClr val="E31323"/>
                </a:solidFill>
                <a:latin typeface="Gill Sans MT" pitchFamily="-110" charset="-18"/>
                <a:cs typeface="Arial" charset="0"/>
              </a:rPr>
              <a:t>Power</a:t>
            </a:r>
          </a:p>
          <a:p>
            <a:pPr algn="ct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i</a:t>
            </a:r>
            <a:r>
              <a:rPr lang="en-GB" altLang="ja-JP" sz="2800" b="1" dirty="0" smtClean="0">
                <a:solidFill>
                  <a:srgbClr val="E31323"/>
                </a:solidFill>
                <a:latin typeface="Gill Sans MT" pitchFamily="-110" charset="-18"/>
                <a:cs typeface="Arial" charset="0"/>
              </a:rPr>
              <a:t>n climate context</a:t>
            </a:r>
            <a:endParaRPr lang="en-US" altLang="ja-JP" sz="2800" b="1" dirty="0">
              <a:solidFill>
                <a:srgbClr val="E31323"/>
              </a:solidFill>
              <a:latin typeface="Gill Sans MT" pitchFamily="-110" charset="-18"/>
              <a:cs typeface="Arial" charset="0"/>
            </a:endParaRPr>
          </a:p>
        </p:txBody>
      </p:sp>
      <p:grpSp>
        <p:nvGrpSpPr>
          <p:cNvPr id="2" name="グループ化 1"/>
          <p:cNvGrpSpPr/>
          <p:nvPr/>
        </p:nvGrpSpPr>
        <p:grpSpPr>
          <a:xfrm>
            <a:off x="179388" y="980728"/>
            <a:ext cx="8794750" cy="5819775"/>
            <a:chOff x="179388" y="765175"/>
            <a:chExt cx="8794750" cy="5819775"/>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l="17999" t="7201" r="17999" b="7201"/>
            <a:stretch>
              <a:fillRect/>
            </a:stretch>
          </p:blipFill>
          <p:spPr bwMode="auto">
            <a:xfrm>
              <a:off x="5334000" y="4200525"/>
              <a:ext cx="14827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7999" t="7201" r="17999" b="7201"/>
            <a:stretch>
              <a:fillRect/>
            </a:stretch>
          </p:blipFill>
          <p:spPr bwMode="auto">
            <a:xfrm>
              <a:off x="5857875" y="4362450"/>
              <a:ext cx="14811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373813" y="457200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7"/>
            <p:cNvSpPr>
              <a:spLocks noChangeShapeType="1"/>
            </p:cNvSpPr>
            <p:nvPr/>
          </p:nvSpPr>
          <p:spPr bwMode="auto">
            <a:xfrm flipV="1">
              <a:off x="1879600" y="2938463"/>
              <a:ext cx="7094538" cy="149701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1" name="Text Box 8"/>
            <p:cNvSpPr txBox="1">
              <a:spLocks noChangeArrowheads="1"/>
            </p:cNvSpPr>
            <p:nvPr/>
          </p:nvSpPr>
          <p:spPr bwMode="auto">
            <a:xfrm rot="1268491">
              <a:off x="4592638" y="5737225"/>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Ensemble size</a:t>
              </a:r>
            </a:p>
          </p:txBody>
        </p:sp>
        <p:sp>
          <p:nvSpPr>
            <p:cNvPr id="6152" name="Line 9"/>
            <p:cNvSpPr>
              <a:spLocks noChangeShapeType="1"/>
            </p:cNvSpPr>
            <p:nvPr/>
          </p:nvSpPr>
          <p:spPr bwMode="auto">
            <a:xfrm>
              <a:off x="1843088" y="765175"/>
              <a:ext cx="36512" cy="367030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3" name="Text Box 10"/>
            <p:cNvSpPr txBox="1">
              <a:spLocks noChangeArrowheads="1"/>
            </p:cNvSpPr>
            <p:nvPr/>
          </p:nvSpPr>
          <p:spPr bwMode="auto">
            <a:xfrm rot="-5336125">
              <a:off x="919957" y="3323431"/>
              <a:ext cx="1497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Resolution</a:t>
              </a:r>
            </a:p>
          </p:txBody>
        </p:sp>
        <p:sp>
          <p:nvSpPr>
            <p:cNvPr id="6154" name="Freeform 11"/>
            <p:cNvSpPr>
              <a:spLocks/>
            </p:cNvSpPr>
            <p:nvPr/>
          </p:nvSpPr>
          <p:spPr bwMode="auto">
            <a:xfrm>
              <a:off x="1843088" y="2447925"/>
              <a:ext cx="3341687" cy="2733675"/>
            </a:xfrm>
            <a:custGeom>
              <a:avLst/>
              <a:gdLst>
                <a:gd name="T0" fmla="*/ 0 w 1392"/>
                <a:gd name="T1" fmla="*/ 0 h 2592"/>
                <a:gd name="T2" fmla="*/ 2147483647 w 1392"/>
                <a:gd name="T3" fmla="*/ 2147483647 h 2592"/>
                <a:gd name="T4" fmla="*/ 2147483647 w 1392"/>
                <a:gd name="T5" fmla="*/ 2147483647 h 2592"/>
                <a:gd name="T6" fmla="*/ 0 w 1392"/>
                <a:gd name="T7" fmla="*/ 0 h 2592"/>
                <a:gd name="T8" fmla="*/ 0 60000 65536"/>
                <a:gd name="T9" fmla="*/ 0 60000 65536"/>
                <a:gd name="T10" fmla="*/ 0 60000 65536"/>
                <a:gd name="T11" fmla="*/ 0 60000 65536"/>
                <a:gd name="T12" fmla="*/ 0 w 1392"/>
                <a:gd name="T13" fmla="*/ 0 h 2592"/>
                <a:gd name="T14" fmla="*/ 1392 w 1392"/>
                <a:gd name="T15" fmla="*/ 2592 h 2592"/>
              </a:gdLst>
              <a:ahLst/>
              <a:cxnLst>
                <a:cxn ang="T8">
                  <a:pos x="T0" y="T1"/>
                </a:cxn>
                <a:cxn ang="T9">
                  <a:pos x="T2" y="T3"/>
                </a:cxn>
                <a:cxn ang="T10">
                  <a:pos x="T4" y="T5"/>
                </a:cxn>
                <a:cxn ang="T11">
                  <a:pos x="T6" y="T7"/>
                </a:cxn>
              </a:cxnLst>
              <a:rect l="T12" t="T13" r="T14" b="T15"/>
              <a:pathLst>
                <a:path w="1392" h="2592">
                  <a:moveTo>
                    <a:pt x="0" y="0"/>
                  </a:moveTo>
                  <a:lnTo>
                    <a:pt x="912" y="2592"/>
                  </a:lnTo>
                  <a:lnTo>
                    <a:pt x="1392" y="1200"/>
                  </a:lnTo>
                  <a:lnTo>
                    <a:pt x="0" y="0"/>
                  </a:lnTo>
                  <a:close/>
                </a:path>
              </a:pathLst>
            </a:custGeom>
            <a:solidFill>
              <a:schemeClr val="accent1"/>
            </a:solidFill>
            <a:ln w="9525">
              <a:solidFill>
                <a:schemeClr val="tx1"/>
              </a:solidFill>
              <a:round/>
              <a:headEnd/>
              <a:tailEnd/>
            </a:ln>
          </p:spPr>
          <p:txBody>
            <a:bodyPr wrap="none" anchor="ctr"/>
            <a:lstStyle/>
            <a:p>
              <a:endParaRPr lang="ja-JP" altLang="en-US"/>
            </a:p>
          </p:txBody>
        </p:sp>
        <p:sp>
          <p:nvSpPr>
            <p:cNvPr id="6155" name="Text Box 12"/>
            <p:cNvSpPr txBox="1">
              <a:spLocks noChangeArrowheads="1"/>
            </p:cNvSpPr>
            <p:nvPr/>
          </p:nvSpPr>
          <p:spPr bwMode="auto">
            <a:xfrm rot="14100">
              <a:off x="3036888" y="3370263"/>
              <a:ext cx="1525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latin typeface="Helvetica" pitchFamily="-110" charset="0"/>
                </a:rPr>
                <a:t>Computing</a:t>
              </a:r>
            </a:p>
            <a:p>
              <a:pPr eaLnBrk="1" hangingPunct="1"/>
              <a:r>
                <a:rPr lang="en-US" altLang="ja-JP" sz="2000" b="1" dirty="0">
                  <a:latin typeface="Helvetica" pitchFamily="-110" charset="0"/>
                </a:rPr>
                <a:t>Resources</a:t>
              </a:r>
            </a:p>
          </p:txBody>
        </p:sp>
        <p:sp>
          <p:nvSpPr>
            <p:cNvPr id="6156" name="Text Box 13"/>
            <p:cNvSpPr txBox="1">
              <a:spLocks noChangeArrowheads="1"/>
            </p:cNvSpPr>
            <p:nvPr/>
          </p:nvSpPr>
          <p:spPr bwMode="auto">
            <a:xfrm rot="-724160">
              <a:off x="6970713" y="3200400"/>
              <a:ext cx="155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Complexity</a:t>
              </a:r>
            </a:p>
          </p:txBody>
        </p:sp>
        <p:pic>
          <p:nvPicPr>
            <p:cNvPr id="615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1535113"/>
              <a:ext cx="23018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897688" y="478155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7416800" y="4992688"/>
              <a:ext cx="14827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Line 17"/>
            <p:cNvSpPr>
              <a:spLocks noChangeShapeType="1"/>
            </p:cNvSpPr>
            <p:nvPr/>
          </p:nvSpPr>
          <p:spPr bwMode="auto">
            <a:xfrm>
              <a:off x="1879600" y="4435475"/>
              <a:ext cx="5905500" cy="21494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616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50925"/>
              <a:ext cx="18970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9"/>
            <p:cNvSpPr txBox="1">
              <a:spLocks noChangeArrowheads="1"/>
            </p:cNvSpPr>
            <p:nvPr/>
          </p:nvSpPr>
          <p:spPr bwMode="auto">
            <a:xfrm>
              <a:off x="228600" y="1103313"/>
              <a:ext cx="8905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GB" altLang="ja-JP" sz="2000" dirty="0">
                  <a:solidFill>
                    <a:schemeClr val="bg1"/>
                  </a:solidFill>
                  <a:latin typeface="Verdana" pitchFamily="34" charset="0"/>
                  <a:cs typeface="Arial" charset="0"/>
                </a:rPr>
                <a:t>1/12</a:t>
              </a:r>
              <a:r>
                <a:rPr lang="en-GB" altLang="ja-JP" sz="2000" baseline="30000" dirty="0">
                  <a:solidFill>
                    <a:schemeClr val="bg1"/>
                  </a:solidFill>
                  <a:latin typeface="Verdana" pitchFamily="34" charset="0"/>
                  <a:cs typeface="Arial" charset="0"/>
                </a:rPr>
                <a:t>0</a:t>
              </a:r>
            </a:p>
          </p:txBody>
        </p:sp>
        <p:sp>
          <p:nvSpPr>
            <p:cNvPr id="6163" name="Line 20"/>
            <p:cNvSpPr>
              <a:spLocks noChangeShapeType="1"/>
            </p:cNvSpPr>
            <p:nvPr/>
          </p:nvSpPr>
          <p:spPr bwMode="auto">
            <a:xfrm flipV="1">
              <a:off x="1879600" y="3535363"/>
              <a:ext cx="8509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4" name="Line 21"/>
            <p:cNvSpPr>
              <a:spLocks noChangeShapeType="1"/>
            </p:cNvSpPr>
            <p:nvPr/>
          </p:nvSpPr>
          <p:spPr bwMode="auto">
            <a:xfrm flipV="1">
              <a:off x="2990850" y="2266950"/>
              <a:ext cx="849313" cy="9794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6165" name="Text Box 22"/>
            <p:cNvSpPr txBox="1">
              <a:spLocks noChangeArrowheads="1"/>
            </p:cNvSpPr>
            <p:nvPr/>
          </p:nvSpPr>
          <p:spPr bwMode="auto">
            <a:xfrm>
              <a:off x="3381375" y="19478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000" b="1" dirty="0">
                  <a:latin typeface="Helvetica" pitchFamily="-110" charset="0"/>
                  <a:cs typeface="Arial" charset="0"/>
                </a:rPr>
                <a:t>EO, Data Assimilation</a:t>
              </a:r>
              <a:endParaRPr lang="en-US" altLang="ja-JP" sz="2000" b="1" dirty="0">
                <a:latin typeface="Helvetica" pitchFamily="-110" charset="0"/>
                <a:cs typeface="Arial" charset="0"/>
              </a:endParaRPr>
            </a:p>
          </p:txBody>
        </p:sp>
        <p:pic>
          <p:nvPicPr>
            <p:cNvPr id="6166" name="Picture 23" descr="slide0017_image0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163" y="768350"/>
              <a:ext cx="124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6" descr="icosahedro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205" y="737667"/>
            <a:ext cx="1899245" cy="189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16844" y="2564904"/>
            <a:ext cx="1346844" cy="461665"/>
          </a:xfrm>
          <a:prstGeom prst="rect">
            <a:avLst/>
          </a:prstGeom>
        </p:spPr>
        <p:txBody>
          <a:bodyPr wrap="none">
            <a:spAutoFit/>
          </a:bodyPr>
          <a:lstStyle/>
          <a:p>
            <a:pPr>
              <a:defRPr/>
            </a:pPr>
            <a:r>
              <a:rPr lang="el-GR" altLang="ja-JP" sz="2400" dirty="0" smtClean="0">
                <a:latin typeface="Times New Roman"/>
                <a:cs typeface="Times New Roman"/>
              </a:rPr>
              <a:t>Δ</a:t>
            </a:r>
            <a:r>
              <a:rPr lang="en-US" altLang="ja-JP" sz="2400" dirty="0" smtClean="0"/>
              <a:t>x ~ 1km</a:t>
            </a:r>
            <a:endParaRPr lang="en-US" altLang="ja-JP" sz="2400" dirty="0"/>
          </a:p>
        </p:txBody>
      </p:sp>
      <p:sp>
        <p:nvSpPr>
          <p:cNvPr id="4" name="円/楕円 3"/>
          <p:cNvSpPr/>
          <p:nvPr/>
        </p:nvSpPr>
        <p:spPr>
          <a:xfrm>
            <a:off x="3381375" y="4208117"/>
            <a:ext cx="5592763" cy="25923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04681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395536" y="4955684"/>
            <a:ext cx="4752528" cy="1569660"/>
            <a:chOff x="12004634" y="39179686"/>
            <a:chExt cx="6192688" cy="1569660"/>
          </a:xfrm>
        </p:grpSpPr>
        <p:sp>
          <p:nvSpPr>
            <p:cNvPr id="4" name="Text Box 233"/>
            <p:cNvSpPr txBox="1">
              <a:spLocks noChangeArrowheads="1"/>
            </p:cNvSpPr>
            <p:nvPr/>
          </p:nvSpPr>
          <p:spPr bwMode="auto">
            <a:xfrm>
              <a:off x="12004634" y="39179686"/>
              <a:ext cx="6192688" cy="1569660"/>
            </a:xfrm>
            <a:prstGeom prst="rect">
              <a:avLst/>
            </a:prstGeom>
            <a:noFill/>
            <a:ln w="9525">
              <a:solidFill>
                <a:schemeClr val="accent1">
                  <a:shade val="50000"/>
                </a:schemeClr>
              </a:solidFill>
              <a:miter lim="800000"/>
              <a:headEnd/>
              <a:tailEnd/>
            </a:ln>
            <a:effectLst/>
          </p:spPr>
          <p:txBody>
            <a:bodyPr wrap="square">
              <a:spAutoFit/>
            </a:bodyPr>
            <a:lstStyle/>
            <a:p>
              <a:pPr lvl="0" algn="l">
                <a:spcBef>
                  <a:spcPct val="50000"/>
                </a:spcBef>
              </a:pPr>
              <a:r>
                <a:rPr lang="en-US" altLang="ja-JP" sz="1600" b="1" dirty="0" smtClean="0">
                  <a:solidFill>
                    <a:srgbClr val="003399"/>
                  </a:solidFill>
                  <a:latin typeface="ＭＳ Ｐゴシック" pitchFamily="50" charset="-128"/>
                </a:rPr>
                <a:t>RMM diagram of CINDY/DYNAMO MJO cases.</a:t>
              </a:r>
              <a:br>
                <a:rPr lang="en-US" altLang="ja-JP" sz="1600" b="1" dirty="0" smtClean="0">
                  <a:solidFill>
                    <a:srgbClr val="003399"/>
                  </a:solidFill>
                  <a:latin typeface="ＭＳ Ｐゴシック" pitchFamily="50" charset="-128"/>
                </a:rPr>
              </a:br>
              <a:r>
                <a:rPr lang="en-US" altLang="ja-JP" sz="1600" b="1" dirty="0" smtClean="0">
                  <a:solidFill>
                    <a:srgbClr val="003399"/>
                  </a:solidFill>
                  <a:latin typeface="ＭＳ Ｐゴシック" pitchFamily="50" charset="-128"/>
                </a:rPr>
                <a:t> (NOAA-OLR + NCEP reanalysis)</a:t>
              </a:r>
            </a:p>
            <a:p>
              <a:pPr lvl="0" algn="l">
                <a:spcBef>
                  <a:spcPct val="50000"/>
                </a:spcBef>
              </a:pPr>
              <a:endParaRPr lang="en-US" altLang="ja-JP" sz="1600" b="1" dirty="0" smtClean="0">
                <a:solidFill>
                  <a:srgbClr val="003399"/>
                </a:solidFill>
                <a:latin typeface="ＭＳ Ｐゴシック" pitchFamily="50" charset="-128"/>
              </a:endParaRPr>
            </a:p>
            <a:p>
              <a:pPr lvl="0" algn="l">
                <a:spcBef>
                  <a:spcPct val="50000"/>
                </a:spcBef>
              </a:pPr>
              <a:r>
                <a:rPr lang="en-US" altLang="ja-JP" sz="1600" b="1" dirty="0" smtClean="0">
                  <a:solidFill>
                    <a:srgbClr val="003399"/>
                  </a:solidFill>
                  <a:latin typeface="ＭＳ Ｐゴシック" pitchFamily="50" charset="-128"/>
                </a:rPr>
                <a:t> Initial dates used for simulations are marked by </a:t>
              </a:r>
              <a:br>
                <a:rPr lang="en-US" altLang="ja-JP" sz="1600" b="1" dirty="0" smtClean="0">
                  <a:solidFill>
                    <a:srgbClr val="003399"/>
                  </a:solidFill>
                  <a:latin typeface="ＭＳ Ｐゴシック" pitchFamily="50" charset="-128"/>
                </a:rPr>
              </a:br>
              <a:r>
                <a:rPr lang="en-US" altLang="ja-JP" sz="1600" b="1" dirty="0" smtClean="0">
                  <a:solidFill>
                    <a:srgbClr val="003399"/>
                  </a:solidFill>
                  <a:latin typeface="ＭＳ Ｐゴシック" pitchFamily="50" charset="-128"/>
                </a:rPr>
                <a:t> orange circles (10, 15, 20 Oct and 13, 17, 21 Nov).</a:t>
              </a:r>
            </a:p>
          </p:txBody>
        </p:sp>
        <p:sp>
          <p:nvSpPr>
            <p:cNvPr id="5" name="テキスト ボックス 4"/>
            <p:cNvSpPr txBox="1"/>
            <p:nvPr/>
          </p:nvSpPr>
          <p:spPr>
            <a:xfrm>
              <a:off x="12421469" y="39715680"/>
              <a:ext cx="5256584" cy="400110"/>
            </a:xfrm>
            <a:prstGeom prst="rect">
              <a:avLst/>
            </a:prstGeom>
            <a:noFill/>
          </p:spPr>
          <p:txBody>
            <a:bodyPr wrap="square" rtlCol="0">
              <a:spAutoFit/>
            </a:bodyPr>
            <a:lstStyle/>
            <a:p>
              <a:pPr algn="l"/>
              <a:r>
                <a:rPr lang="en-US" altLang="ja-JP" sz="2000" dirty="0" smtClean="0">
                  <a:hlinkClick r:id="rId2"/>
                </a:rPr>
                <a:t> </a:t>
              </a:r>
              <a:r>
                <a:rPr lang="en-US" altLang="ja-JP" dirty="0" smtClean="0">
                  <a:hlinkClick r:id="rId2"/>
                </a:rPr>
                <a:t>http://www.bom.gov.au/climate/mjo/</a:t>
              </a:r>
              <a:endParaRPr lang="en-US" altLang="ja-JP" dirty="0" smtClean="0"/>
            </a:p>
          </p:txBody>
        </p:sp>
      </p:grpSp>
      <p:sp>
        <p:nvSpPr>
          <p:cNvPr id="6" name="テキスト ボックス 5"/>
          <p:cNvSpPr txBox="1"/>
          <p:nvPr/>
        </p:nvSpPr>
        <p:spPr>
          <a:xfrm>
            <a:off x="35496" y="1050989"/>
            <a:ext cx="9145016" cy="3816429"/>
          </a:xfrm>
          <a:prstGeom prst="rect">
            <a:avLst/>
          </a:prstGeom>
          <a:noFill/>
        </p:spPr>
        <p:txBody>
          <a:bodyPr wrap="square" rtlCol="0">
            <a:spAutoFit/>
          </a:bodyPr>
          <a:lstStyle/>
          <a:p>
            <a:r>
              <a:rPr lang="en-US" altLang="ja-JP" sz="2400" u="sng" dirty="0"/>
              <a:t>Assigning initial dates</a:t>
            </a:r>
            <a:endParaRPr lang="ja-JP" altLang="en-US" sz="2400" u="sng" dirty="0"/>
          </a:p>
          <a:p>
            <a:pPr algn="l"/>
            <a:endParaRPr lang="en-US" altLang="ja-JP" dirty="0" smtClean="0"/>
          </a:p>
          <a:p>
            <a:pPr algn="l"/>
            <a:r>
              <a:rPr lang="en-US" altLang="ja-JP" dirty="0" smtClean="0"/>
              <a:t>Criteria:</a:t>
            </a:r>
          </a:p>
          <a:p>
            <a:pPr algn="l"/>
            <a:r>
              <a:rPr lang="en-US" altLang="ja-JP" dirty="0" smtClean="0"/>
              <a:t>    </a:t>
            </a:r>
            <a:r>
              <a:rPr lang="ja-JP" altLang="en-US" dirty="0" smtClean="0"/>
              <a:t>・</a:t>
            </a:r>
            <a:r>
              <a:rPr lang="en-US" altLang="ja-JP" dirty="0" smtClean="0"/>
              <a:t>2003 - 2012,  Winter cases (October – March)</a:t>
            </a:r>
          </a:p>
          <a:p>
            <a:pPr algn="l"/>
            <a:r>
              <a:rPr lang="en-US" altLang="ja-JP" dirty="0" smtClean="0"/>
              <a:t>    </a:t>
            </a:r>
            <a:r>
              <a:rPr lang="ja-JP" altLang="en-US" dirty="0" smtClean="0"/>
              <a:t>・</a:t>
            </a:r>
            <a:r>
              <a:rPr lang="en-US" altLang="ja-JP" dirty="0" smtClean="0"/>
              <a:t>Average amplitude of  phases 2 – 5  </a:t>
            </a:r>
            <a:r>
              <a:rPr lang="ja-JP" altLang="en-US" dirty="0" smtClean="0"/>
              <a:t>≧</a:t>
            </a:r>
            <a:r>
              <a:rPr lang="en-US" altLang="ja-JP" dirty="0" smtClean="0"/>
              <a:t>  1  in RMM diagram  (Wheeler and Hendon 2004)</a:t>
            </a:r>
          </a:p>
          <a:p>
            <a:pPr algn="l"/>
            <a:r>
              <a:rPr lang="en-US" altLang="ja-JP" dirty="0" smtClean="0"/>
              <a:t>                               </a:t>
            </a:r>
            <a:r>
              <a:rPr lang="en-US" altLang="ja-JP" sz="2000" dirty="0" smtClean="0">
                <a:hlinkClick r:id="rId3"/>
              </a:rPr>
              <a:t>http://www.bom.gov.au/climate/mjo/graphics/rmm.74toRealtime.txt</a:t>
            </a:r>
            <a:endParaRPr lang="en-US" altLang="ja-JP" sz="2000" dirty="0" smtClean="0"/>
          </a:p>
          <a:p>
            <a:pPr algn="l"/>
            <a:r>
              <a:rPr lang="en-US" altLang="ja-JP" dirty="0" smtClean="0"/>
              <a:t>            </a:t>
            </a:r>
            <a:r>
              <a:rPr lang="ja-JP" altLang="en-US" dirty="0" smtClean="0"/>
              <a:t>⇒　</a:t>
            </a:r>
            <a:r>
              <a:rPr lang="en-US" altLang="ja-JP" dirty="0" smtClean="0"/>
              <a:t>19 cases </a:t>
            </a:r>
          </a:p>
          <a:p>
            <a:pPr algn="l"/>
            <a:endParaRPr lang="en-US" altLang="ja-JP" dirty="0" smtClean="0"/>
          </a:p>
          <a:p>
            <a:pPr algn="l"/>
            <a:r>
              <a:rPr lang="en-US" altLang="ja-JP" dirty="0" smtClean="0"/>
              <a:t>Initial dates:</a:t>
            </a:r>
          </a:p>
          <a:p>
            <a:pPr algn="l"/>
            <a:r>
              <a:rPr lang="en-US" altLang="ja-JP" dirty="0" smtClean="0"/>
              <a:t>    </a:t>
            </a:r>
            <a:r>
              <a:rPr lang="ja-JP" altLang="en-US" dirty="0" smtClean="0"/>
              <a:t>・</a:t>
            </a:r>
            <a:r>
              <a:rPr lang="en-US" altLang="ja-JP" dirty="0" smtClean="0"/>
              <a:t>The first day the MJO enters Phase 2</a:t>
            </a:r>
          </a:p>
          <a:p>
            <a:pPr algn="l"/>
            <a:r>
              <a:rPr lang="ja-JP" altLang="en-US" dirty="0" smtClean="0"/>
              <a:t>    ・</a:t>
            </a:r>
            <a:r>
              <a:rPr lang="en-US" altLang="ja-JP" dirty="0" smtClean="0"/>
              <a:t>The first day the MJO enters phases 1 and 8,</a:t>
            </a:r>
            <a:br>
              <a:rPr lang="en-US" altLang="ja-JP" dirty="0" smtClean="0"/>
            </a:br>
            <a:r>
              <a:rPr lang="en-US" altLang="ja-JP" dirty="0" smtClean="0"/>
              <a:t>       if traceable.</a:t>
            </a:r>
          </a:p>
          <a:p>
            <a:pPr algn="l"/>
            <a:r>
              <a:rPr lang="en-US" altLang="ja-JP" dirty="0" smtClean="0"/>
              <a:t>                 </a:t>
            </a:r>
            <a:r>
              <a:rPr lang="ja-JP" altLang="en-US" dirty="0" smtClean="0"/>
              <a:t>⇒　</a:t>
            </a:r>
            <a:r>
              <a:rPr lang="en-US" altLang="ja-JP" dirty="0" smtClean="0"/>
              <a:t>54</a:t>
            </a:r>
            <a:r>
              <a:rPr lang="ja-JP" altLang="en-US" dirty="0" smtClean="0"/>
              <a:t> </a:t>
            </a:r>
            <a:r>
              <a:rPr lang="en-US" altLang="ja-JP" dirty="0" smtClean="0"/>
              <a:t>initial dates</a:t>
            </a:r>
          </a:p>
        </p:txBody>
      </p:sp>
      <p:grpSp>
        <p:nvGrpSpPr>
          <p:cNvPr id="10" name="グループ化 9"/>
          <p:cNvGrpSpPr/>
          <p:nvPr/>
        </p:nvGrpSpPr>
        <p:grpSpPr>
          <a:xfrm>
            <a:off x="5148064" y="2915522"/>
            <a:ext cx="3888432" cy="3899664"/>
            <a:chOff x="12493477" y="34859206"/>
            <a:chExt cx="5591656" cy="5591656"/>
          </a:xfrm>
        </p:grpSpPr>
        <p:pic>
          <p:nvPicPr>
            <p:cNvPr id="11" name="図 10" descr="201110.phase.90days.gif"/>
            <p:cNvPicPr>
              <a:picLocks noChangeAspect="1"/>
            </p:cNvPicPr>
            <p:nvPr/>
          </p:nvPicPr>
          <p:blipFill>
            <a:blip r:embed="rId4" cstate="print"/>
            <a:stretch>
              <a:fillRect/>
            </a:stretch>
          </p:blipFill>
          <p:spPr>
            <a:xfrm>
              <a:off x="12493477" y="34859206"/>
              <a:ext cx="5591656" cy="5591656"/>
            </a:xfrm>
            <a:prstGeom prst="rect">
              <a:avLst/>
            </a:prstGeom>
          </p:spPr>
        </p:pic>
        <p:sp>
          <p:nvSpPr>
            <p:cNvPr id="12" name="円/楕円 11"/>
            <p:cNvSpPr/>
            <p:nvPr/>
          </p:nvSpPr>
          <p:spPr bwMode="auto">
            <a:xfrm>
              <a:off x="14293677" y="36922470"/>
              <a:ext cx="288032" cy="216024"/>
            </a:xfrm>
            <a:prstGeom prst="ellips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13" name="円/楕円 12"/>
            <p:cNvSpPr/>
            <p:nvPr/>
          </p:nvSpPr>
          <p:spPr bwMode="auto">
            <a:xfrm>
              <a:off x="13573597" y="37714558"/>
              <a:ext cx="288032" cy="216024"/>
            </a:xfrm>
            <a:prstGeom prst="ellips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14" name="円/楕円 13"/>
            <p:cNvSpPr/>
            <p:nvPr/>
          </p:nvSpPr>
          <p:spPr bwMode="auto">
            <a:xfrm>
              <a:off x="13914587" y="38794678"/>
              <a:ext cx="288032" cy="216024"/>
            </a:xfrm>
            <a:prstGeom prst="ellips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15" name="円/楕円 14"/>
            <p:cNvSpPr/>
            <p:nvPr/>
          </p:nvSpPr>
          <p:spPr bwMode="auto">
            <a:xfrm>
              <a:off x="14600759" y="37093920"/>
              <a:ext cx="288032" cy="216024"/>
            </a:xfrm>
            <a:prstGeom prst="ellips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16" name="円/楕円 15"/>
            <p:cNvSpPr/>
            <p:nvPr/>
          </p:nvSpPr>
          <p:spPr bwMode="auto">
            <a:xfrm>
              <a:off x="14538276" y="37652075"/>
              <a:ext cx="288032" cy="216024"/>
            </a:xfrm>
            <a:prstGeom prst="ellips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sp>
          <p:nvSpPr>
            <p:cNvPr id="17" name="円/楕円 16"/>
            <p:cNvSpPr/>
            <p:nvPr/>
          </p:nvSpPr>
          <p:spPr bwMode="auto">
            <a:xfrm>
              <a:off x="14797733" y="38021640"/>
              <a:ext cx="288032" cy="216024"/>
            </a:xfrm>
            <a:prstGeom prst="ellips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170363"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Arial" charset="0"/>
                <a:ea typeface="ＭＳ Ｐゴシック" pitchFamily="50" charset="-128"/>
              </a:endParaRPr>
            </a:p>
          </p:txBody>
        </p:sp>
      </p:grpSp>
      <p:sp>
        <p:nvSpPr>
          <p:cNvPr id="19" name="テキスト ボックス 18"/>
          <p:cNvSpPr txBox="1"/>
          <p:nvPr/>
        </p:nvSpPr>
        <p:spPr>
          <a:xfrm>
            <a:off x="1547664" y="116632"/>
            <a:ext cx="6480720" cy="1138773"/>
          </a:xfrm>
          <a:prstGeom prst="rect">
            <a:avLst/>
          </a:prstGeom>
          <a:noFill/>
        </p:spPr>
        <p:txBody>
          <a:bodyPr wrap="square" rtlCol="0">
            <a:spAutoFit/>
          </a:bodyPr>
          <a:lstStyle/>
          <a:p>
            <a:r>
              <a:rPr kumimoji="1" lang="en-US" altLang="ja-JP" sz="3600" dirty="0" smtClean="0"/>
              <a:t>A MJO Case sweep experiment</a:t>
            </a:r>
          </a:p>
          <a:p>
            <a:pPr algn="ctr"/>
            <a:r>
              <a:rPr lang="en-US" altLang="ja-JP" sz="3200" dirty="0" smtClean="0"/>
              <a:t>(Tomoki </a:t>
            </a:r>
            <a:r>
              <a:rPr lang="en-US" altLang="ja-JP" sz="3200" dirty="0" err="1" smtClean="0"/>
              <a:t>Miyakawa</a:t>
            </a:r>
            <a:r>
              <a:rPr lang="en-US" altLang="ja-JP" sz="3200" dirty="0" smtClean="0"/>
              <a:t>)</a:t>
            </a:r>
            <a:endParaRPr kumimoji="1" lang="ja-JP" altLang="en-US" sz="3200" dirty="0"/>
          </a:p>
        </p:txBody>
      </p:sp>
      <p:cxnSp>
        <p:nvCxnSpPr>
          <p:cNvPr id="20" name="直線コネクタ 19"/>
          <p:cNvCxnSpPr/>
          <p:nvPr/>
        </p:nvCxnSpPr>
        <p:spPr bwMode="auto">
          <a:xfrm>
            <a:off x="1376727" y="4221088"/>
            <a:ext cx="1441681" cy="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258915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hov-noaa_1992112200.gif"/>
          <p:cNvPicPr>
            <a:picLocks noChangeAspect="1"/>
          </p:cNvPicPr>
          <p:nvPr/>
        </p:nvPicPr>
        <p:blipFill>
          <a:blip r:embed="rId2" cstate="print"/>
          <a:stretch>
            <a:fillRect/>
          </a:stretch>
        </p:blipFill>
        <p:spPr>
          <a:xfrm>
            <a:off x="294088" y="1375393"/>
            <a:ext cx="2292127" cy="1621559"/>
          </a:xfrm>
          <a:prstGeom prst="rect">
            <a:avLst/>
          </a:prstGeom>
        </p:spPr>
      </p:pic>
      <p:pic>
        <p:nvPicPr>
          <p:cNvPr id="3" name="図 2" descr="hovolr.gif"/>
          <p:cNvPicPr>
            <a:picLocks noChangeAspect="1"/>
          </p:cNvPicPr>
          <p:nvPr/>
        </p:nvPicPr>
        <p:blipFill>
          <a:blip r:embed="rId3" cstate="print"/>
          <a:stretch>
            <a:fillRect/>
          </a:stretch>
        </p:blipFill>
        <p:spPr>
          <a:xfrm>
            <a:off x="2382320" y="1375393"/>
            <a:ext cx="2266799" cy="1603640"/>
          </a:xfrm>
          <a:prstGeom prst="rect">
            <a:avLst/>
          </a:prstGeom>
        </p:spPr>
      </p:pic>
      <p:sp>
        <p:nvSpPr>
          <p:cNvPr id="4" name="テキスト ボックス 3"/>
          <p:cNvSpPr txBox="1"/>
          <p:nvPr/>
        </p:nvSpPr>
        <p:spPr>
          <a:xfrm>
            <a:off x="0" y="5667"/>
            <a:ext cx="5220072" cy="400110"/>
          </a:xfrm>
          <a:prstGeom prst="rect">
            <a:avLst/>
          </a:prstGeom>
          <a:noFill/>
        </p:spPr>
        <p:txBody>
          <a:bodyPr wrap="square" rtlCol="0">
            <a:spAutoFit/>
          </a:bodyPr>
          <a:lstStyle/>
          <a:p>
            <a:r>
              <a:rPr lang="en-US" altLang="ja-JP" sz="2000" dirty="0" smtClean="0"/>
              <a:t>Examples of MJO </a:t>
            </a:r>
            <a:r>
              <a:rPr lang="en-US" altLang="ja-JP" sz="2000" dirty="0"/>
              <a:t>simulations </a:t>
            </a:r>
            <a:r>
              <a:rPr lang="en-US" altLang="ja-JP" sz="2000" dirty="0" smtClean="0"/>
              <a:t>for </a:t>
            </a:r>
            <a:r>
              <a:rPr kumimoji="1" lang="en-US" altLang="ja-JP" sz="2000" dirty="0" smtClean="0"/>
              <a:t>40 days</a:t>
            </a:r>
            <a:endParaRPr kumimoji="1" lang="ja-JP" altLang="en-US" sz="2000" dirty="0"/>
          </a:p>
        </p:txBody>
      </p:sp>
      <p:pic>
        <p:nvPicPr>
          <p:cNvPr id="5" name="図 4" descr="hov-noaa_2006121500.gif"/>
          <p:cNvPicPr>
            <a:picLocks noChangeAspect="1"/>
          </p:cNvPicPr>
          <p:nvPr/>
        </p:nvPicPr>
        <p:blipFill>
          <a:blip r:embed="rId4" cstate="print"/>
          <a:stretch>
            <a:fillRect/>
          </a:stretch>
        </p:blipFill>
        <p:spPr>
          <a:xfrm>
            <a:off x="4817537" y="288032"/>
            <a:ext cx="2150768" cy="1521554"/>
          </a:xfrm>
          <a:prstGeom prst="rect">
            <a:avLst/>
          </a:prstGeom>
        </p:spPr>
      </p:pic>
      <p:pic>
        <p:nvPicPr>
          <p:cNvPr id="6" name="図 5" descr="hovolr.gif"/>
          <p:cNvPicPr>
            <a:picLocks noChangeAspect="1"/>
          </p:cNvPicPr>
          <p:nvPr/>
        </p:nvPicPr>
        <p:blipFill>
          <a:blip r:embed="rId5" cstate="print"/>
          <a:stretch>
            <a:fillRect/>
          </a:stretch>
        </p:blipFill>
        <p:spPr>
          <a:xfrm>
            <a:off x="6903228" y="308671"/>
            <a:ext cx="2223381" cy="1572924"/>
          </a:xfrm>
          <a:prstGeom prst="rect">
            <a:avLst/>
          </a:prstGeom>
        </p:spPr>
      </p:pic>
      <p:pic>
        <p:nvPicPr>
          <p:cNvPr id="7" name="図 6" descr="hov-noaa_2007120100.gif"/>
          <p:cNvPicPr>
            <a:picLocks noChangeAspect="1"/>
          </p:cNvPicPr>
          <p:nvPr/>
        </p:nvPicPr>
        <p:blipFill>
          <a:blip r:embed="rId6" cstate="print"/>
          <a:stretch>
            <a:fillRect/>
          </a:stretch>
        </p:blipFill>
        <p:spPr>
          <a:xfrm>
            <a:off x="4793135" y="1944216"/>
            <a:ext cx="2178382" cy="1541089"/>
          </a:xfrm>
          <a:prstGeom prst="rect">
            <a:avLst/>
          </a:prstGeom>
        </p:spPr>
      </p:pic>
      <p:pic>
        <p:nvPicPr>
          <p:cNvPr id="8" name="図 7" descr="hovolr.gif"/>
          <p:cNvPicPr>
            <a:picLocks noChangeAspect="1"/>
          </p:cNvPicPr>
          <p:nvPr/>
        </p:nvPicPr>
        <p:blipFill>
          <a:blip r:embed="rId7" cstate="print"/>
          <a:stretch>
            <a:fillRect/>
          </a:stretch>
        </p:blipFill>
        <p:spPr>
          <a:xfrm>
            <a:off x="6917713" y="1952888"/>
            <a:ext cx="2208896" cy="1562676"/>
          </a:xfrm>
          <a:prstGeom prst="rect">
            <a:avLst/>
          </a:prstGeom>
        </p:spPr>
      </p:pic>
      <p:pic>
        <p:nvPicPr>
          <p:cNvPr id="9" name="図 8" descr="hov-noaa_2008011500.gif"/>
          <p:cNvPicPr>
            <a:picLocks noChangeAspect="1"/>
          </p:cNvPicPr>
          <p:nvPr/>
        </p:nvPicPr>
        <p:blipFill>
          <a:blip r:embed="rId8" cstate="print"/>
          <a:stretch>
            <a:fillRect/>
          </a:stretch>
        </p:blipFill>
        <p:spPr>
          <a:xfrm>
            <a:off x="4799948" y="3600400"/>
            <a:ext cx="2195341" cy="1553087"/>
          </a:xfrm>
          <a:prstGeom prst="rect">
            <a:avLst/>
          </a:prstGeom>
        </p:spPr>
      </p:pic>
      <p:pic>
        <p:nvPicPr>
          <p:cNvPr id="10" name="図 9" descr="hovolr.gif"/>
          <p:cNvPicPr>
            <a:picLocks noChangeAspect="1"/>
          </p:cNvPicPr>
          <p:nvPr/>
        </p:nvPicPr>
        <p:blipFill>
          <a:blip r:embed="rId9" cstate="print"/>
          <a:stretch>
            <a:fillRect/>
          </a:stretch>
        </p:blipFill>
        <p:spPr>
          <a:xfrm>
            <a:off x="6934629" y="3616219"/>
            <a:ext cx="2250994" cy="1592459"/>
          </a:xfrm>
          <a:prstGeom prst="rect">
            <a:avLst/>
          </a:prstGeom>
        </p:spPr>
      </p:pic>
      <p:sp>
        <p:nvSpPr>
          <p:cNvPr id="11" name="テキスト ボックス 10"/>
          <p:cNvSpPr txBox="1"/>
          <p:nvPr/>
        </p:nvSpPr>
        <p:spPr>
          <a:xfrm>
            <a:off x="782721" y="1021410"/>
            <a:ext cx="1346118" cy="369332"/>
          </a:xfrm>
          <a:prstGeom prst="rect">
            <a:avLst/>
          </a:prstGeom>
          <a:noFill/>
        </p:spPr>
        <p:txBody>
          <a:bodyPr wrap="square" rtlCol="0">
            <a:spAutoFit/>
          </a:bodyPr>
          <a:lstStyle/>
          <a:p>
            <a:r>
              <a:rPr lang="en-US" altLang="ja-JP" b="1" dirty="0" smtClean="0"/>
              <a:t>observation</a:t>
            </a:r>
            <a:endParaRPr kumimoji="1" lang="ja-JP" altLang="en-US" b="1" dirty="0"/>
          </a:p>
        </p:txBody>
      </p:sp>
      <p:sp>
        <p:nvSpPr>
          <p:cNvPr id="12" name="テキスト ボックス 11"/>
          <p:cNvSpPr txBox="1"/>
          <p:nvPr/>
        </p:nvSpPr>
        <p:spPr>
          <a:xfrm>
            <a:off x="2992935" y="1020615"/>
            <a:ext cx="1008112" cy="369332"/>
          </a:xfrm>
          <a:prstGeom prst="rect">
            <a:avLst/>
          </a:prstGeom>
          <a:noFill/>
        </p:spPr>
        <p:txBody>
          <a:bodyPr wrap="square" rtlCol="0">
            <a:spAutoFit/>
          </a:bodyPr>
          <a:lstStyle/>
          <a:p>
            <a:r>
              <a:rPr kumimoji="1" lang="en-US" altLang="ja-JP" dirty="0" smtClean="0"/>
              <a:t>NICAM</a:t>
            </a:r>
            <a:endParaRPr kumimoji="1" lang="ja-JP" altLang="en-US" dirty="0"/>
          </a:p>
        </p:txBody>
      </p:sp>
      <p:pic>
        <p:nvPicPr>
          <p:cNvPr id="13" name="図 12" descr="hov-noaa_2009122000.gif"/>
          <p:cNvPicPr>
            <a:picLocks noChangeAspect="1"/>
          </p:cNvPicPr>
          <p:nvPr/>
        </p:nvPicPr>
        <p:blipFill>
          <a:blip r:embed="rId10" cstate="print"/>
          <a:stretch>
            <a:fillRect/>
          </a:stretch>
        </p:blipFill>
        <p:spPr>
          <a:xfrm>
            <a:off x="263963" y="3312943"/>
            <a:ext cx="2340259" cy="1655609"/>
          </a:xfrm>
          <a:prstGeom prst="rect">
            <a:avLst/>
          </a:prstGeom>
        </p:spPr>
      </p:pic>
      <p:pic>
        <p:nvPicPr>
          <p:cNvPr id="14" name="図 13" descr="20091220_n5.gif"/>
          <p:cNvPicPr>
            <a:picLocks noChangeAspect="1"/>
          </p:cNvPicPr>
          <p:nvPr/>
        </p:nvPicPr>
        <p:blipFill>
          <a:blip r:embed="rId11" cstate="print"/>
          <a:srcRect l="5226" t="4253" r="7522"/>
          <a:stretch>
            <a:fillRect/>
          </a:stretch>
        </p:blipFill>
        <p:spPr>
          <a:xfrm>
            <a:off x="2560887" y="3346870"/>
            <a:ext cx="2009702" cy="1560173"/>
          </a:xfrm>
          <a:prstGeom prst="rect">
            <a:avLst/>
          </a:prstGeom>
        </p:spPr>
      </p:pic>
      <p:pic>
        <p:nvPicPr>
          <p:cNvPr id="15" name="図 14" descr="hov-noaa_2011111500.gif"/>
          <p:cNvPicPr>
            <a:picLocks noChangeAspect="1"/>
          </p:cNvPicPr>
          <p:nvPr/>
        </p:nvPicPr>
        <p:blipFill>
          <a:blip r:embed="rId12" cstate="print"/>
          <a:stretch>
            <a:fillRect/>
          </a:stretch>
        </p:blipFill>
        <p:spPr>
          <a:xfrm>
            <a:off x="256631" y="5061783"/>
            <a:ext cx="2412859" cy="1706969"/>
          </a:xfrm>
          <a:prstGeom prst="rect">
            <a:avLst/>
          </a:prstGeom>
        </p:spPr>
      </p:pic>
      <p:pic>
        <p:nvPicPr>
          <p:cNvPr id="16" name="図 15" descr="hovolr.gif"/>
          <p:cNvPicPr>
            <a:picLocks noChangeAspect="1"/>
          </p:cNvPicPr>
          <p:nvPr/>
        </p:nvPicPr>
        <p:blipFill>
          <a:blip r:embed="rId13" cstate="print"/>
          <a:stretch>
            <a:fillRect/>
          </a:stretch>
        </p:blipFill>
        <p:spPr>
          <a:xfrm>
            <a:off x="2422366" y="5084298"/>
            <a:ext cx="2376264" cy="1681080"/>
          </a:xfrm>
          <a:prstGeom prst="rect">
            <a:avLst/>
          </a:prstGeom>
        </p:spPr>
      </p:pic>
      <p:pic>
        <p:nvPicPr>
          <p:cNvPr id="17" name="図 16" descr="hov-noaa_2000111000.gif"/>
          <p:cNvPicPr>
            <a:picLocks noChangeAspect="1"/>
          </p:cNvPicPr>
          <p:nvPr/>
        </p:nvPicPr>
        <p:blipFill>
          <a:blip r:embed="rId14" cstate="print"/>
          <a:stretch>
            <a:fillRect/>
          </a:stretch>
        </p:blipFill>
        <p:spPr>
          <a:xfrm>
            <a:off x="4793134" y="5256584"/>
            <a:ext cx="2239287" cy="1584176"/>
          </a:xfrm>
          <a:prstGeom prst="rect">
            <a:avLst/>
          </a:prstGeom>
        </p:spPr>
      </p:pic>
      <p:pic>
        <p:nvPicPr>
          <p:cNvPr id="18" name="図 17" descr="hovolr.gif"/>
          <p:cNvPicPr>
            <a:picLocks noChangeAspect="1"/>
          </p:cNvPicPr>
          <p:nvPr/>
        </p:nvPicPr>
        <p:blipFill>
          <a:blip r:embed="rId15" cstate="print"/>
          <a:stretch>
            <a:fillRect/>
          </a:stretch>
        </p:blipFill>
        <p:spPr>
          <a:xfrm>
            <a:off x="6959467" y="5276951"/>
            <a:ext cx="2226156" cy="1574887"/>
          </a:xfrm>
          <a:prstGeom prst="rect">
            <a:avLst/>
          </a:prstGeom>
        </p:spPr>
      </p:pic>
      <p:cxnSp>
        <p:nvCxnSpPr>
          <p:cNvPr id="20" name="直線コネクタ 19"/>
          <p:cNvCxnSpPr/>
          <p:nvPr/>
        </p:nvCxnSpPr>
        <p:spPr>
          <a:xfrm>
            <a:off x="4721127" y="432048"/>
            <a:ext cx="0" cy="6525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60687" y="3240360"/>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60687" y="496855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225183" y="352839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5258433" y="1910966"/>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5225183" y="5223334"/>
            <a:ext cx="3528392"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 y="620505"/>
            <a:ext cx="4721127" cy="400110"/>
          </a:xfrm>
          <a:prstGeom prst="rect">
            <a:avLst/>
          </a:prstGeom>
          <a:noFill/>
        </p:spPr>
        <p:txBody>
          <a:bodyPr wrap="square" rtlCol="0">
            <a:spAutoFit/>
          </a:bodyPr>
          <a:lstStyle/>
          <a:p>
            <a:r>
              <a:rPr kumimoji="1" lang="en-US" altLang="ja-JP" sz="2000" dirty="0" smtClean="0"/>
              <a:t>Upper clouds: longitude-time diagram</a:t>
            </a:r>
            <a:endParaRPr kumimoji="1" lang="ja-JP" altLang="en-US" sz="2000" dirty="0"/>
          </a:p>
        </p:txBody>
      </p:sp>
      <p:sp>
        <p:nvSpPr>
          <p:cNvPr id="26" name="テキスト ボックス 25"/>
          <p:cNvSpPr txBox="1"/>
          <p:nvPr/>
        </p:nvSpPr>
        <p:spPr>
          <a:xfrm>
            <a:off x="0" y="1268760"/>
            <a:ext cx="782721" cy="369332"/>
          </a:xfrm>
          <a:prstGeom prst="rect">
            <a:avLst/>
          </a:prstGeom>
          <a:noFill/>
        </p:spPr>
        <p:txBody>
          <a:bodyPr wrap="square" rtlCol="0">
            <a:spAutoFit/>
          </a:bodyPr>
          <a:lstStyle/>
          <a:p>
            <a:r>
              <a:rPr kumimoji="1" lang="en-US" altLang="ja-JP" dirty="0" smtClean="0"/>
              <a:t>0 day</a:t>
            </a:r>
            <a:endParaRPr kumimoji="1" lang="ja-JP" altLang="en-US" dirty="0"/>
          </a:p>
        </p:txBody>
      </p:sp>
      <p:sp>
        <p:nvSpPr>
          <p:cNvPr id="31" name="テキスト ボックス 30"/>
          <p:cNvSpPr txBox="1"/>
          <p:nvPr/>
        </p:nvSpPr>
        <p:spPr>
          <a:xfrm>
            <a:off x="-20384" y="2627620"/>
            <a:ext cx="805550" cy="369332"/>
          </a:xfrm>
          <a:prstGeom prst="rect">
            <a:avLst/>
          </a:prstGeom>
          <a:noFill/>
        </p:spPr>
        <p:txBody>
          <a:bodyPr wrap="square" rtlCol="0">
            <a:spAutoFit/>
          </a:bodyPr>
          <a:lstStyle/>
          <a:p>
            <a:r>
              <a:rPr kumimoji="1" lang="en-US" altLang="ja-JP" dirty="0" smtClean="0"/>
              <a:t>40day</a:t>
            </a:r>
            <a:endParaRPr kumimoji="1" lang="ja-JP" altLang="en-US" dirty="0"/>
          </a:p>
        </p:txBody>
      </p:sp>
      <p:sp>
        <p:nvSpPr>
          <p:cNvPr id="32" name="テキスト ボックス 31"/>
          <p:cNvSpPr txBox="1"/>
          <p:nvPr/>
        </p:nvSpPr>
        <p:spPr>
          <a:xfrm>
            <a:off x="395536" y="2852936"/>
            <a:ext cx="4248472" cy="338554"/>
          </a:xfrm>
          <a:prstGeom prst="rect">
            <a:avLst/>
          </a:prstGeom>
          <a:noFill/>
        </p:spPr>
        <p:txBody>
          <a:bodyPr wrap="square" rtlCol="0">
            <a:spAutoFit/>
          </a:bodyPr>
          <a:lstStyle/>
          <a:p>
            <a:r>
              <a:rPr kumimoji="1" lang="en-US" altLang="ja-JP" sz="1600" dirty="0" smtClean="0"/>
              <a:t>0</a:t>
            </a:r>
            <a:r>
              <a:rPr kumimoji="1" lang="ja-JP" altLang="en-US" sz="1600" dirty="0" smtClean="0"/>
              <a:t>　 </a:t>
            </a:r>
            <a:r>
              <a:rPr kumimoji="1" lang="en-US" altLang="ja-JP" sz="1600" dirty="0" smtClean="0"/>
              <a:t>90E    180   90W    0    </a:t>
            </a:r>
            <a:r>
              <a:rPr lang="en-US" altLang="ja-JP" sz="1600" dirty="0" smtClean="0"/>
              <a:t>0</a:t>
            </a:r>
            <a:r>
              <a:rPr lang="ja-JP" altLang="en-US" sz="1600" dirty="0" smtClean="0"/>
              <a:t>　 </a:t>
            </a:r>
            <a:r>
              <a:rPr lang="en-US" altLang="ja-JP" sz="1600" dirty="0" smtClean="0"/>
              <a:t>90E    180   90W    0</a:t>
            </a:r>
            <a:r>
              <a:rPr kumimoji="1" lang="en-US" altLang="ja-JP" sz="1600" dirty="0" smtClean="0"/>
              <a:t>        </a:t>
            </a:r>
            <a:endParaRPr kumimoji="1" lang="ja-JP" altLang="en-US" sz="1600" dirty="0"/>
          </a:p>
        </p:txBody>
      </p:sp>
    </p:spTree>
    <p:extLst>
      <p:ext uri="{BB962C8B-B14F-4D97-AF65-F5344CB8AC3E}">
        <p14:creationId xmlns:p14="http://schemas.microsoft.com/office/powerpoint/2010/main" val="2895754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059832" y="6093296"/>
            <a:ext cx="3779912" cy="461665"/>
          </a:xfrm>
          <a:prstGeom prst="rect">
            <a:avLst/>
          </a:prstGeom>
          <a:noFill/>
        </p:spPr>
        <p:txBody>
          <a:bodyPr wrap="square" rtlCol="0">
            <a:spAutoFit/>
          </a:bodyPr>
          <a:lstStyle/>
          <a:p>
            <a:r>
              <a:rPr lang="en-US" altLang="ja-JP" sz="2400" dirty="0" smtClean="0"/>
              <a:t>COR &gt; 0.6 for 26 – 28 days </a:t>
            </a:r>
            <a:endParaRPr kumimoji="1" lang="en-US" altLang="ja-JP" sz="2400" dirty="0" smtClean="0"/>
          </a:p>
        </p:txBody>
      </p:sp>
      <p:pic>
        <p:nvPicPr>
          <p:cNvPr id="1027" name="Picture 3"/>
          <p:cNvPicPr>
            <a:picLocks noChangeAspect="1" noChangeArrowheads="1"/>
          </p:cNvPicPr>
          <p:nvPr/>
        </p:nvPicPr>
        <p:blipFill>
          <a:blip r:embed="rId2" cstate="print"/>
          <a:srcRect l="12440" t="44117" r="46926" b="26161"/>
          <a:stretch>
            <a:fillRect/>
          </a:stretch>
        </p:blipFill>
        <p:spPr bwMode="auto">
          <a:xfrm>
            <a:off x="395536" y="1700808"/>
            <a:ext cx="8424936" cy="3888432"/>
          </a:xfrm>
          <a:prstGeom prst="rect">
            <a:avLst/>
          </a:prstGeom>
          <a:noFill/>
          <a:ln w="9525">
            <a:noFill/>
            <a:miter lim="800000"/>
            <a:headEnd/>
            <a:tailEnd/>
          </a:ln>
        </p:spPr>
      </p:pic>
      <p:sp>
        <p:nvSpPr>
          <p:cNvPr id="10" name="テキスト ボックス 9"/>
          <p:cNvSpPr txBox="1"/>
          <p:nvPr/>
        </p:nvSpPr>
        <p:spPr>
          <a:xfrm>
            <a:off x="1475656" y="260648"/>
            <a:ext cx="6840760" cy="954107"/>
          </a:xfrm>
          <a:prstGeom prst="rect">
            <a:avLst/>
          </a:prstGeom>
          <a:noFill/>
        </p:spPr>
        <p:txBody>
          <a:bodyPr wrap="square" rtlCol="0">
            <a:spAutoFit/>
          </a:bodyPr>
          <a:lstStyle/>
          <a:p>
            <a:r>
              <a:rPr lang="en-US" altLang="ja-JP" sz="2800" dirty="0" err="1" smtClean="0"/>
              <a:t>Bivariate</a:t>
            </a:r>
            <a:r>
              <a:rPr lang="en-US" altLang="ja-JP" sz="2800" dirty="0" smtClean="0"/>
              <a:t> correlation with regards of lead time</a:t>
            </a:r>
          </a:p>
          <a:p>
            <a:r>
              <a:rPr lang="en-US" altLang="ja-JP" sz="2800" dirty="0" smtClean="0"/>
              <a:t>  (Lin et al. 2008,  </a:t>
            </a:r>
            <a:r>
              <a:rPr lang="en-US" altLang="ja-JP" sz="2800" dirty="0" err="1" smtClean="0"/>
              <a:t>Gottschalck</a:t>
            </a:r>
            <a:r>
              <a:rPr lang="en-US" altLang="ja-JP" sz="2800" dirty="0" smtClean="0"/>
              <a:t> et al. 2010)  </a:t>
            </a:r>
            <a:endParaRPr kumimoji="1" lang="ja-JP" altLang="en-US" sz="2800" dirty="0"/>
          </a:p>
        </p:txBody>
      </p:sp>
      <p:sp>
        <p:nvSpPr>
          <p:cNvPr id="11" name="テキスト ボックス 10"/>
          <p:cNvSpPr txBox="1"/>
          <p:nvPr/>
        </p:nvSpPr>
        <p:spPr>
          <a:xfrm>
            <a:off x="1403648" y="3356992"/>
            <a:ext cx="2088232" cy="369332"/>
          </a:xfrm>
          <a:prstGeom prst="rect">
            <a:avLst/>
          </a:prstGeom>
          <a:noFill/>
        </p:spPr>
        <p:txBody>
          <a:bodyPr wrap="square" rtlCol="0">
            <a:spAutoFit/>
          </a:bodyPr>
          <a:lstStyle/>
          <a:p>
            <a:r>
              <a:rPr lang="en-US" altLang="ja-JP" dirty="0" smtClean="0"/>
              <a:t>p</a:t>
            </a:r>
            <a:r>
              <a:rPr kumimoji="1" lang="en-US" altLang="ja-JP" dirty="0" smtClean="0"/>
              <a:t>hase 8 start</a:t>
            </a:r>
            <a:endParaRPr kumimoji="1" lang="ja-JP" altLang="en-US" dirty="0"/>
          </a:p>
        </p:txBody>
      </p:sp>
      <p:sp>
        <p:nvSpPr>
          <p:cNvPr id="13" name="テキスト ボックス 12"/>
          <p:cNvSpPr txBox="1"/>
          <p:nvPr/>
        </p:nvSpPr>
        <p:spPr>
          <a:xfrm>
            <a:off x="6516216" y="2555612"/>
            <a:ext cx="1800200" cy="369332"/>
          </a:xfrm>
          <a:prstGeom prst="rect">
            <a:avLst/>
          </a:prstGeom>
          <a:noFill/>
        </p:spPr>
        <p:txBody>
          <a:bodyPr wrap="square" rtlCol="0">
            <a:spAutoFit/>
          </a:bodyPr>
          <a:lstStyle/>
          <a:p>
            <a:r>
              <a:rPr lang="en-US" altLang="ja-JP" dirty="0" smtClean="0"/>
              <a:t>p</a:t>
            </a:r>
            <a:r>
              <a:rPr kumimoji="1" lang="en-US" altLang="ja-JP" dirty="0" smtClean="0"/>
              <a:t>hase 2 start</a:t>
            </a:r>
            <a:endParaRPr kumimoji="1" lang="ja-JP" altLang="en-US" dirty="0"/>
          </a:p>
        </p:txBody>
      </p:sp>
      <p:cxnSp>
        <p:nvCxnSpPr>
          <p:cNvPr id="14" name="直線コネクタ 13"/>
          <p:cNvCxnSpPr/>
          <p:nvPr/>
        </p:nvCxnSpPr>
        <p:spPr>
          <a:xfrm flipV="1">
            <a:off x="1835696" y="2564904"/>
            <a:ext cx="144016"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4716016" y="2420888"/>
            <a:ext cx="288032"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flipV="1">
            <a:off x="7308304" y="2852936"/>
            <a:ext cx="576064" cy="751438"/>
          </a:xfrm>
          <a:prstGeom prst="line">
            <a:avLst/>
          </a:prstGeom>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067944" y="4437112"/>
            <a:ext cx="1728192" cy="369332"/>
          </a:xfrm>
          <a:prstGeom prst="rect">
            <a:avLst/>
          </a:prstGeom>
          <a:noFill/>
        </p:spPr>
        <p:txBody>
          <a:bodyPr wrap="square" rtlCol="0">
            <a:spAutoFit/>
          </a:bodyPr>
          <a:lstStyle/>
          <a:p>
            <a:r>
              <a:rPr lang="en-US" altLang="ja-JP" dirty="0" smtClean="0"/>
              <a:t>all (54 cases)</a:t>
            </a:r>
            <a:endParaRPr kumimoji="1" lang="ja-JP" altLang="en-US" dirty="0"/>
          </a:p>
        </p:txBody>
      </p:sp>
      <p:cxnSp>
        <p:nvCxnSpPr>
          <p:cNvPr id="18" name="直線コネクタ 17"/>
          <p:cNvCxnSpPr/>
          <p:nvPr/>
        </p:nvCxnSpPr>
        <p:spPr>
          <a:xfrm flipH="1" flipV="1">
            <a:off x="3923928" y="2780928"/>
            <a:ext cx="504056" cy="1584176"/>
          </a:xfrm>
          <a:prstGeom prst="line">
            <a:avLst/>
          </a:prstGeom>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355976" y="2060848"/>
            <a:ext cx="2088232" cy="369332"/>
          </a:xfrm>
          <a:prstGeom prst="rect">
            <a:avLst/>
          </a:prstGeom>
          <a:noFill/>
        </p:spPr>
        <p:txBody>
          <a:bodyPr wrap="square" rtlCol="0">
            <a:spAutoFit/>
          </a:bodyPr>
          <a:lstStyle/>
          <a:p>
            <a:r>
              <a:rPr lang="en-US" altLang="ja-JP" dirty="0" smtClean="0"/>
              <a:t>p</a:t>
            </a:r>
            <a:r>
              <a:rPr kumimoji="1" lang="en-US" altLang="ja-JP" dirty="0" smtClean="0"/>
              <a:t>hase 1 start</a:t>
            </a:r>
            <a:endParaRPr kumimoji="1" lang="ja-JP" altLang="en-US" dirty="0"/>
          </a:p>
        </p:txBody>
      </p:sp>
      <p:sp>
        <p:nvSpPr>
          <p:cNvPr id="26" name="テキスト ボックス 25"/>
          <p:cNvSpPr txBox="1"/>
          <p:nvPr/>
        </p:nvSpPr>
        <p:spPr>
          <a:xfrm>
            <a:off x="288032" y="1484784"/>
            <a:ext cx="827584" cy="369332"/>
          </a:xfrm>
          <a:prstGeom prst="rect">
            <a:avLst/>
          </a:prstGeom>
          <a:noFill/>
        </p:spPr>
        <p:txBody>
          <a:bodyPr wrap="square" rtlCol="0">
            <a:spAutoFit/>
          </a:bodyPr>
          <a:lstStyle/>
          <a:p>
            <a:r>
              <a:rPr kumimoji="1" lang="en-US" altLang="ja-JP" dirty="0" smtClean="0"/>
              <a:t>COR</a:t>
            </a:r>
            <a:endParaRPr kumimoji="1" lang="ja-JP" altLang="en-US" dirty="0"/>
          </a:p>
        </p:txBody>
      </p:sp>
      <p:sp>
        <p:nvSpPr>
          <p:cNvPr id="27" name="テキスト ボックス 26"/>
          <p:cNvSpPr txBox="1"/>
          <p:nvPr/>
        </p:nvSpPr>
        <p:spPr>
          <a:xfrm>
            <a:off x="8316416" y="5301208"/>
            <a:ext cx="827584" cy="369332"/>
          </a:xfrm>
          <a:prstGeom prst="rect">
            <a:avLst/>
          </a:prstGeom>
          <a:noFill/>
        </p:spPr>
        <p:txBody>
          <a:bodyPr wrap="square" rtlCol="0">
            <a:spAutoFit/>
          </a:bodyPr>
          <a:lstStyle/>
          <a:p>
            <a:r>
              <a:rPr lang="en-US" altLang="ja-JP" dirty="0" smtClean="0"/>
              <a:t>days</a:t>
            </a:r>
            <a:endParaRPr kumimoji="1" lang="ja-JP" altLang="en-US" dirty="0"/>
          </a:p>
        </p:txBody>
      </p:sp>
    </p:spTree>
    <p:extLst>
      <p:ext uri="{BB962C8B-B14F-4D97-AF65-F5344CB8AC3E}">
        <p14:creationId xmlns:p14="http://schemas.microsoft.com/office/powerpoint/2010/main" val="9946669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ig4.png"/>
          <p:cNvPicPr>
            <a:picLocks noChangeAspect="1"/>
          </p:cNvPicPr>
          <p:nvPr/>
        </p:nvPicPr>
        <p:blipFill>
          <a:blip r:embed="rId2" cstate="print"/>
          <a:srcRect b="92857"/>
          <a:stretch>
            <a:fillRect/>
          </a:stretch>
        </p:blipFill>
        <p:spPr>
          <a:xfrm>
            <a:off x="323528" y="188640"/>
            <a:ext cx="8320500" cy="432048"/>
          </a:xfrm>
          <a:prstGeom prst="rect">
            <a:avLst/>
          </a:prstGeom>
        </p:spPr>
      </p:pic>
      <p:pic>
        <p:nvPicPr>
          <p:cNvPr id="8" name="図 7" descr="Fig4.png"/>
          <p:cNvPicPr>
            <a:picLocks noChangeAspect="1"/>
          </p:cNvPicPr>
          <p:nvPr/>
        </p:nvPicPr>
        <p:blipFill>
          <a:blip r:embed="rId2" cstate="print"/>
          <a:srcRect l="28684" t="93536" r="21981" b="-672"/>
          <a:stretch>
            <a:fillRect/>
          </a:stretch>
        </p:blipFill>
        <p:spPr>
          <a:xfrm>
            <a:off x="1835696" y="6165304"/>
            <a:ext cx="5904656" cy="620849"/>
          </a:xfrm>
          <a:prstGeom prst="rect">
            <a:avLst/>
          </a:prstGeom>
        </p:spPr>
      </p:pic>
      <p:pic>
        <p:nvPicPr>
          <p:cNvPr id="9" name="図 8" descr="Fig4.png"/>
          <p:cNvPicPr>
            <a:picLocks noChangeAspect="1"/>
          </p:cNvPicPr>
          <p:nvPr/>
        </p:nvPicPr>
        <p:blipFill>
          <a:blip r:embed="rId2" cstate="print"/>
          <a:srcRect t="14285" b="7143"/>
          <a:stretch>
            <a:fillRect/>
          </a:stretch>
        </p:blipFill>
        <p:spPr>
          <a:xfrm>
            <a:off x="323528" y="1268759"/>
            <a:ext cx="8208912" cy="4688791"/>
          </a:xfrm>
          <a:prstGeom prst="rect">
            <a:avLst/>
          </a:prstGeom>
        </p:spPr>
      </p:pic>
      <p:sp>
        <p:nvSpPr>
          <p:cNvPr id="10" name="テキスト ボックス 9"/>
          <p:cNvSpPr txBox="1"/>
          <p:nvPr/>
        </p:nvSpPr>
        <p:spPr>
          <a:xfrm>
            <a:off x="899592" y="836712"/>
            <a:ext cx="8064896" cy="369332"/>
          </a:xfrm>
          <a:prstGeom prst="rect">
            <a:avLst/>
          </a:prstGeom>
          <a:noFill/>
        </p:spPr>
        <p:txBody>
          <a:bodyPr wrap="square" rtlCol="0">
            <a:spAutoFit/>
          </a:bodyPr>
          <a:lstStyle/>
          <a:p>
            <a:r>
              <a:rPr kumimoji="1" lang="en-US" altLang="ja-JP" dirty="0" smtClean="0"/>
              <a:t>GPCP  - 1dd                                                      NICAM</a:t>
            </a:r>
            <a:endParaRPr kumimoji="1" lang="ja-JP" altLang="en-US" dirty="0"/>
          </a:p>
        </p:txBody>
      </p:sp>
    </p:spTree>
    <p:extLst>
      <p:ext uri="{BB962C8B-B14F-4D97-AF65-F5344CB8AC3E}">
        <p14:creationId xmlns:p14="http://schemas.microsoft.com/office/powerpoint/2010/main" val="21059647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52744"/>
            <a:ext cx="9144000" cy="523220"/>
          </a:xfrm>
          <a:prstGeom prst="rect">
            <a:avLst/>
          </a:prstGeom>
          <a:noFill/>
        </p:spPr>
        <p:txBody>
          <a:bodyPr wrap="square" rtlCol="0">
            <a:spAutoFit/>
          </a:bodyPr>
          <a:lstStyle/>
          <a:p>
            <a:r>
              <a:rPr lang="en-US" altLang="ja-JP" sz="2800" dirty="0" smtClean="0"/>
              <a:t>Effects of MJO</a:t>
            </a:r>
            <a:r>
              <a:rPr lang="ja-JP" altLang="en-US" sz="2800" dirty="0" smtClean="0"/>
              <a:t> </a:t>
            </a:r>
            <a:r>
              <a:rPr lang="en-US" altLang="ja-JP" sz="2800" dirty="0" smtClean="0"/>
              <a:t>on Japanese winter</a:t>
            </a:r>
          </a:p>
        </p:txBody>
      </p:sp>
      <p:pic>
        <p:nvPicPr>
          <p:cNvPr id="5123" name="Picture 3"/>
          <p:cNvPicPr>
            <a:picLocks noChangeAspect="1" noChangeArrowheads="1"/>
          </p:cNvPicPr>
          <p:nvPr/>
        </p:nvPicPr>
        <p:blipFill>
          <a:blip r:embed="rId2" cstate="print"/>
          <a:srcRect/>
          <a:stretch>
            <a:fillRect/>
          </a:stretch>
        </p:blipFill>
        <p:spPr bwMode="auto">
          <a:xfrm>
            <a:off x="4499992" y="692696"/>
            <a:ext cx="4246437" cy="1669085"/>
          </a:xfrm>
          <a:prstGeom prst="rect">
            <a:avLst/>
          </a:prstGeom>
          <a:noFill/>
          <a:ln w="9525">
            <a:noFill/>
            <a:miter lim="800000"/>
            <a:headEnd/>
            <a:tailEnd/>
          </a:ln>
        </p:spPr>
      </p:pic>
      <p:sp>
        <p:nvSpPr>
          <p:cNvPr id="6" name="右矢印 5"/>
          <p:cNvSpPr/>
          <p:nvPr/>
        </p:nvSpPr>
        <p:spPr>
          <a:xfrm>
            <a:off x="3635896" y="1700808"/>
            <a:ext cx="79208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139952" y="2433662"/>
            <a:ext cx="4896544" cy="923330"/>
          </a:xfrm>
          <a:prstGeom prst="rect">
            <a:avLst/>
          </a:prstGeom>
          <a:noFill/>
        </p:spPr>
        <p:txBody>
          <a:bodyPr wrap="square" rtlCol="0">
            <a:spAutoFit/>
          </a:bodyPr>
          <a:lstStyle/>
          <a:p>
            <a:r>
              <a:rPr kumimoji="1" lang="en-US" altLang="ja-JP" dirty="0" smtClean="0"/>
              <a:t>Nov. 2011: Active MJO over the Indian Ocean</a:t>
            </a:r>
          </a:p>
          <a:p>
            <a:r>
              <a:rPr lang="en-US" altLang="ja-JP" dirty="0" smtClean="0"/>
              <a:t>caused hot November in Japan</a:t>
            </a:r>
          </a:p>
          <a:p>
            <a:r>
              <a:rPr lang="en-US" altLang="ja-JP" dirty="0" smtClean="0"/>
              <a:t>cf. Nov. 20: 25.9</a:t>
            </a:r>
            <a:r>
              <a:rPr lang="ja-JP" altLang="en-US" dirty="0" smtClean="0"/>
              <a:t>℃ </a:t>
            </a:r>
            <a:r>
              <a:rPr lang="en-US" altLang="ja-JP" dirty="0" smtClean="0"/>
              <a:t>at Kanagawa</a:t>
            </a:r>
            <a:r>
              <a:rPr lang="ja-JP" altLang="en-US" dirty="0" smtClean="0"/>
              <a:t>　</a:t>
            </a:r>
            <a:endParaRPr kumimoji="1" lang="en-US" altLang="ja-JP" dirty="0" smtClean="0"/>
          </a:p>
        </p:txBody>
      </p:sp>
      <p:pic>
        <p:nvPicPr>
          <p:cNvPr id="37" name="図 36" descr="mjomidlat.png"/>
          <p:cNvPicPr>
            <a:picLocks noChangeAspect="1"/>
          </p:cNvPicPr>
          <p:nvPr/>
        </p:nvPicPr>
        <p:blipFill>
          <a:blip r:embed="rId3" cstate="print"/>
          <a:stretch>
            <a:fillRect/>
          </a:stretch>
        </p:blipFill>
        <p:spPr>
          <a:xfrm>
            <a:off x="1043608" y="764704"/>
            <a:ext cx="2466074" cy="2392387"/>
          </a:xfrm>
          <a:prstGeom prst="rect">
            <a:avLst/>
          </a:prstGeom>
        </p:spPr>
      </p:pic>
      <p:pic>
        <p:nvPicPr>
          <p:cNvPr id="38" name="図 37" descr="スクリーンショット 2013-11-19 19.07.40.png"/>
          <p:cNvPicPr>
            <a:picLocks noChangeAspect="1"/>
          </p:cNvPicPr>
          <p:nvPr/>
        </p:nvPicPr>
        <p:blipFill>
          <a:blip r:embed="rId4" cstate="print"/>
          <a:srcRect l="5933" t="52902" b="4435"/>
          <a:stretch>
            <a:fillRect/>
          </a:stretch>
        </p:blipFill>
        <p:spPr>
          <a:xfrm>
            <a:off x="5652120" y="5174145"/>
            <a:ext cx="3456384" cy="1669341"/>
          </a:xfrm>
          <a:prstGeom prst="rect">
            <a:avLst/>
          </a:prstGeom>
        </p:spPr>
      </p:pic>
      <p:pic>
        <p:nvPicPr>
          <p:cNvPr id="41" name="図 40" descr="スクリーンショット 2013-11-19 19.08.17.png"/>
          <p:cNvPicPr>
            <a:picLocks noChangeAspect="1"/>
          </p:cNvPicPr>
          <p:nvPr/>
        </p:nvPicPr>
        <p:blipFill>
          <a:blip r:embed="rId5" cstate="print"/>
          <a:srcRect t="54231" r="6250" b="3327"/>
          <a:stretch>
            <a:fillRect/>
          </a:stretch>
        </p:blipFill>
        <p:spPr>
          <a:xfrm>
            <a:off x="2267744" y="5142711"/>
            <a:ext cx="3240360" cy="1643282"/>
          </a:xfrm>
          <a:prstGeom prst="rect">
            <a:avLst/>
          </a:prstGeom>
        </p:spPr>
      </p:pic>
      <p:pic>
        <p:nvPicPr>
          <p:cNvPr id="42" name="図 41" descr="スクリーンショット 2013-11-19 19.07.40.png"/>
          <p:cNvPicPr>
            <a:picLocks noChangeAspect="1"/>
          </p:cNvPicPr>
          <p:nvPr/>
        </p:nvPicPr>
        <p:blipFill>
          <a:blip r:embed="rId4" cstate="print"/>
          <a:srcRect t="3414" b="54672"/>
          <a:stretch>
            <a:fillRect/>
          </a:stretch>
        </p:blipFill>
        <p:spPr>
          <a:xfrm>
            <a:off x="5436096" y="3760574"/>
            <a:ext cx="3659921" cy="1633634"/>
          </a:xfrm>
          <a:prstGeom prst="rect">
            <a:avLst/>
          </a:prstGeom>
        </p:spPr>
      </p:pic>
      <p:sp>
        <p:nvSpPr>
          <p:cNvPr id="43" name="テキスト ボックス 42"/>
          <p:cNvSpPr txBox="1"/>
          <p:nvPr/>
        </p:nvSpPr>
        <p:spPr>
          <a:xfrm>
            <a:off x="179512" y="3429000"/>
            <a:ext cx="4464496" cy="369332"/>
          </a:xfrm>
          <a:prstGeom prst="rect">
            <a:avLst/>
          </a:prstGeom>
          <a:noFill/>
        </p:spPr>
        <p:txBody>
          <a:bodyPr wrap="square" rtlCol="0">
            <a:spAutoFit/>
          </a:bodyPr>
          <a:lstStyle/>
          <a:p>
            <a:r>
              <a:rPr kumimoji="1" lang="en-US" altLang="ja-JP" b="1" dirty="0" smtClean="0"/>
              <a:t>Temperature anomaly of Nov. 2011</a:t>
            </a:r>
            <a:endParaRPr kumimoji="1" lang="ja-JP" altLang="en-US" b="1" dirty="0"/>
          </a:p>
        </p:txBody>
      </p:sp>
      <p:pic>
        <p:nvPicPr>
          <p:cNvPr id="40" name="図 39" descr="スクリーンショット 2013-11-19 19.08.17.png"/>
          <p:cNvPicPr>
            <a:picLocks noChangeAspect="1"/>
          </p:cNvPicPr>
          <p:nvPr/>
        </p:nvPicPr>
        <p:blipFill>
          <a:blip r:embed="rId5" cstate="print"/>
          <a:srcRect t="4716" r="8333" b="52843"/>
          <a:stretch>
            <a:fillRect/>
          </a:stretch>
        </p:blipFill>
        <p:spPr>
          <a:xfrm>
            <a:off x="2267744" y="3754806"/>
            <a:ext cx="3168352" cy="1643282"/>
          </a:xfrm>
          <a:prstGeom prst="rect">
            <a:avLst/>
          </a:prstGeom>
        </p:spPr>
      </p:pic>
      <p:sp>
        <p:nvSpPr>
          <p:cNvPr id="44" name="テキスト ボックス 43"/>
          <p:cNvSpPr txBox="1"/>
          <p:nvPr/>
        </p:nvSpPr>
        <p:spPr>
          <a:xfrm>
            <a:off x="251520" y="4293096"/>
            <a:ext cx="1944216" cy="923330"/>
          </a:xfrm>
          <a:prstGeom prst="rect">
            <a:avLst/>
          </a:prstGeom>
          <a:noFill/>
        </p:spPr>
        <p:txBody>
          <a:bodyPr wrap="square" rtlCol="0">
            <a:spAutoFit/>
          </a:bodyPr>
          <a:lstStyle/>
          <a:p>
            <a:r>
              <a:rPr kumimoji="1" lang="en-US" altLang="ja-JP" dirty="0" smtClean="0"/>
              <a:t>NICAM simulation</a:t>
            </a:r>
          </a:p>
          <a:p>
            <a:r>
              <a:rPr lang="en-US" altLang="ja-JP" dirty="0" smtClean="0"/>
              <a:t>Initialized from Oct. 10, 2011</a:t>
            </a:r>
            <a:endParaRPr kumimoji="1" lang="ja-JP" altLang="en-US" dirty="0"/>
          </a:p>
        </p:txBody>
      </p:sp>
      <p:sp>
        <p:nvSpPr>
          <p:cNvPr id="45" name="テキスト ボックス 44"/>
          <p:cNvSpPr txBox="1"/>
          <p:nvPr/>
        </p:nvSpPr>
        <p:spPr>
          <a:xfrm>
            <a:off x="467544" y="5805264"/>
            <a:ext cx="1944216" cy="646331"/>
          </a:xfrm>
          <a:prstGeom prst="rect">
            <a:avLst/>
          </a:prstGeom>
          <a:noFill/>
        </p:spPr>
        <p:txBody>
          <a:bodyPr wrap="square" rtlCol="0">
            <a:spAutoFit/>
          </a:bodyPr>
          <a:lstStyle/>
          <a:p>
            <a:r>
              <a:rPr lang="en-US" altLang="ja-JP" dirty="0" smtClean="0"/>
              <a:t>Observation</a:t>
            </a:r>
          </a:p>
          <a:p>
            <a:r>
              <a:rPr lang="ja-JP" altLang="en-US" dirty="0" smtClean="0"/>
              <a:t> （</a:t>
            </a:r>
            <a:r>
              <a:rPr lang="en-US" altLang="ja-JP" dirty="0" smtClean="0"/>
              <a:t>JRA-55</a:t>
            </a:r>
            <a:r>
              <a:rPr lang="ja-JP" altLang="en-US" dirty="0" smtClean="0"/>
              <a:t>）</a:t>
            </a:r>
            <a:endParaRPr kumimoji="1" lang="ja-JP" altLang="en-US" dirty="0"/>
          </a:p>
        </p:txBody>
      </p:sp>
      <p:sp>
        <p:nvSpPr>
          <p:cNvPr id="46" name="テキスト ボックス 45"/>
          <p:cNvSpPr txBox="1"/>
          <p:nvPr/>
        </p:nvSpPr>
        <p:spPr>
          <a:xfrm>
            <a:off x="4744482" y="3688004"/>
            <a:ext cx="1267678" cy="369332"/>
          </a:xfrm>
          <a:prstGeom prst="rect">
            <a:avLst/>
          </a:prstGeom>
          <a:noFill/>
        </p:spPr>
        <p:txBody>
          <a:bodyPr wrap="square" rtlCol="0">
            <a:spAutoFit/>
          </a:bodyPr>
          <a:lstStyle/>
          <a:p>
            <a:r>
              <a:rPr kumimoji="1" lang="ja-JP" altLang="en-US" dirty="0" smtClean="0"/>
              <a:t>（</a:t>
            </a:r>
            <a:r>
              <a:rPr kumimoji="1" lang="en-US" altLang="ja-JP" dirty="0" smtClean="0"/>
              <a:t>low level</a:t>
            </a:r>
            <a:r>
              <a:rPr kumimoji="1" lang="ja-JP" altLang="en-US" dirty="0" smtClean="0"/>
              <a:t>）</a:t>
            </a:r>
            <a:endParaRPr kumimoji="1" lang="ja-JP" altLang="en-US" dirty="0"/>
          </a:p>
        </p:txBody>
      </p:sp>
      <p:sp>
        <p:nvSpPr>
          <p:cNvPr id="47" name="テキスト ボックス 46"/>
          <p:cNvSpPr txBox="1"/>
          <p:nvPr/>
        </p:nvSpPr>
        <p:spPr>
          <a:xfrm>
            <a:off x="7266056" y="3573016"/>
            <a:ext cx="1626424" cy="369332"/>
          </a:xfrm>
          <a:prstGeom prst="rect">
            <a:avLst/>
          </a:prstGeom>
          <a:noFill/>
        </p:spPr>
        <p:txBody>
          <a:bodyPr wrap="square" rtlCol="0">
            <a:spAutoFit/>
          </a:bodyPr>
          <a:lstStyle/>
          <a:p>
            <a:r>
              <a:rPr kumimoji="1" lang="ja-JP" altLang="en-US" dirty="0" smtClean="0"/>
              <a:t>（</a:t>
            </a:r>
            <a:r>
              <a:rPr kumimoji="1" lang="en-US" altLang="ja-JP" dirty="0" smtClean="0"/>
              <a:t>middle level</a:t>
            </a:r>
            <a:r>
              <a:rPr kumimoji="1" lang="ja-JP" altLang="en-US" dirty="0" smtClean="0"/>
              <a:t>）</a:t>
            </a:r>
            <a:endParaRPr kumimoji="1" lang="ja-JP" altLang="en-US" dirty="0"/>
          </a:p>
        </p:txBody>
      </p:sp>
    </p:spTree>
    <p:extLst>
      <p:ext uri="{BB962C8B-B14F-4D97-AF65-F5344CB8AC3E}">
        <p14:creationId xmlns:p14="http://schemas.microsoft.com/office/powerpoint/2010/main" val="2804051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4638"/>
            <a:ext cx="8229600" cy="706090"/>
          </a:xfrm>
        </p:spPr>
        <p:txBody>
          <a:bodyPr>
            <a:normAutofit fontScale="90000"/>
          </a:bodyPr>
          <a:lstStyle/>
          <a:p>
            <a:r>
              <a:rPr kumimoji="1" lang="en-US" altLang="ja-JP" dirty="0" smtClean="0"/>
              <a:t>Outline</a:t>
            </a:r>
            <a:endParaRPr kumimoji="1" lang="ja-JP" altLang="en-US" dirty="0"/>
          </a:p>
        </p:txBody>
      </p:sp>
      <p:sp>
        <p:nvSpPr>
          <p:cNvPr id="3" name="コンテンツ プレースホルダー 2"/>
          <p:cNvSpPr>
            <a:spLocks noGrp="1"/>
          </p:cNvSpPr>
          <p:nvPr>
            <p:ph idx="1"/>
          </p:nvPr>
        </p:nvSpPr>
        <p:spPr>
          <a:xfrm>
            <a:off x="457200" y="1196752"/>
            <a:ext cx="8229600" cy="4929411"/>
          </a:xfrm>
        </p:spPr>
        <p:txBody>
          <a:bodyPr>
            <a:normAutofit fontScale="77500" lnSpcReduction="20000"/>
          </a:bodyPr>
          <a:lstStyle/>
          <a:p>
            <a:r>
              <a:rPr kumimoji="1" lang="en-US" altLang="ja-JP" dirty="0" smtClean="0"/>
              <a:t>Background of the research</a:t>
            </a:r>
          </a:p>
          <a:p>
            <a:r>
              <a:rPr lang="en-US" altLang="ja-JP" dirty="0" smtClean="0">
                <a:solidFill>
                  <a:srgbClr val="00B0F0"/>
                </a:solidFill>
              </a:rPr>
              <a:t>Introduction to NICAM</a:t>
            </a:r>
          </a:p>
          <a:p>
            <a:pPr lvl="1"/>
            <a:r>
              <a:rPr lang="en-US" altLang="ja-JP" dirty="0" smtClean="0">
                <a:solidFill>
                  <a:srgbClr val="00B0F0"/>
                </a:solidFill>
              </a:rPr>
              <a:t>Example: Athena project</a:t>
            </a:r>
          </a:p>
          <a:p>
            <a:pPr lvl="1"/>
            <a:r>
              <a:rPr lang="en-US" altLang="ja-JP" dirty="0" smtClean="0">
                <a:solidFill>
                  <a:srgbClr val="00B0F0"/>
                </a:solidFill>
              </a:rPr>
              <a:t>ICOMEX</a:t>
            </a:r>
          </a:p>
          <a:p>
            <a:pPr lvl="1"/>
            <a:r>
              <a:rPr lang="en-US" altLang="ja-JP" dirty="0" smtClean="0">
                <a:solidFill>
                  <a:srgbClr val="00B0F0"/>
                </a:solidFill>
              </a:rPr>
              <a:t>NICAM </a:t>
            </a:r>
            <a:r>
              <a:rPr lang="en-US" altLang="ja-JP" dirty="0" err="1" smtClean="0">
                <a:solidFill>
                  <a:srgbClr val="00B0F0"/>
                </a:solidFill>
              </a:rPr>
              <a:t>numerics</a:t>
            </a:r>
            <a:endParaRPr lang="en-US" altLang="ja-JP" dirty="0">
              <a:solidFill>
                <a:srgbClr val="00B0F0"/>
              </a:solidFill>
            </a:endParaRPr>
          </a:p>
          <a:p>
            <a:pPr lvl="1"/>
            <a:r>
              <a:rPr lang="en-US" altLang="ja-JP" dirty="0">
                <a:solidFill>
                  <a:srgbClr val="00B0F0"/>
                </a:solidFill>
              </a:rPr>
              <a:t>C</a:t>
            </a:r>
            <a:r>
              <a:rPr lang="en-US" altLang="ja-JP" dirty="0" smtClean="0">
                <a:solidFill>
                  <a:srgbClr val="00B0F0"/>
                </a:solidFill>
              </a:rPr>
              <a:t>omputational strategy</a:t>
            </a:r>
          </a:p>
          <a:p>
            <a:r>
              <a:rPr lang="en-US" altLang="ja-JP" dirty="0" smtClean="0"/>
              <a:t>Main topics of researches</a:t>
            </a:r>
          </a:p>
          <a:p>
            <a:pPr lvl="1"/>
            <a:r>
              <a:rPr lang="en-US" altLang="ja-JP" dirty="0" smtClean="0"/>
              <a:t>MJO studies on the Earth Simulator</a:t>
            </a:r>
          </a:p>
          <a:p>
            <a:r>
              <a:rPr lang="en-US" altLang="ja-JP" dirty="0" smtClean="0"/>
              <a:t>K-computer studies</a:t>
            </a:r>
          </a:p>
          <a:p>
            <a:pPr lvl="1"/>
            <a:r>
              <a:rPr lang="en-US" altLang="ja-JP" dirty="0" smtClean="0"/>
              <a:t>More resolution: dx=870m</a:t>
            </a:r>
          </a:p>
          <a:p>
            <a:pPr lvl="1"/>
            <a:r>
              <a:rPr lang="en-US" altLang="ja-JP" dirty="0" smtClean="0"/>
              <a:t>More ensemble studies: MJO case sweep exp.</a:t>
            </a:r>
          </a:p>
          <a:p>
            <a:pPr lvl="1"/>
            <a:r>
              <a:rPr lang="en-US" altLang="ja-JP" dirty="0" smtClean="0"/>
              <a:t>Earth observation collaborations</a:t>
            </a:r>
          </a:p>
          <a:p>
            <a:pPr lvl="1"/>
            <a:r>
              <a:rPr lang="en-US" altLang="ja-JP" dirty="0" smtClean="0"/>
              <a:t>Longer integration: future change in tropical cyclones</a:t>
            </a:r>
          </a:p>
          <a:p>
            <a:pPr lvl="1"/>
            <a:endParaRPr lang="en-US" altLang="ja-JP" dirty="0" smtClean="0"/>
          </a:p>
          <a:p>
            <a:pPr lvl="1"/>
            <a:endParaRPr lang="en-US" altLang="ja-JP" dirty="0" smtClean="0"/>
          </a:p>
          <a:p>
            <a:pPr lvl="1"/>
            <a:endParaRPr lang="en-US" altLang="ja-JP" dirty="0" smtClean="0"/>
          </a:p>
          <a:p>
            <a:endParaRPr kumimoji="1" lang="ja-JP" altLang="en-US" dirty="0"/>
          </a:p>
        </p:txBody>
      </p:sp>
    </p:spTree>
    <p:extLst>
      <p:ext uri="{BB962C8B-B14F-4D97-AF65-F5344CB8AC3E}">
        <p14:creationId xmlns:p14="http://schemas.microsoft.com/office/powerpoint/2010/main" val="2958530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6075" y="152400"/>
            <a:ext cx="8533496" cy="88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Balancing Future Demands on Computing </a:t>
            </a:r>
            <a:r>
              <a:rPr lang="en-GB" altLang="ja-JP" sz="2800" b="1" dirty="0" smtClean="0">
                <a:solidFill>
                  <a:srgbClr val="E31323"/>
                </a:solidFill>
                <a:latin typeface="Gill Sans MT" pitchFamily="-110" charset="-18"/>
                <a:cs typeface="Arial" charset="0"/>
              </a:rPr>
              <a:t>Power</a:t>
            </a:r>
          </a:p>
          <a:p>
            <a:pPr algn="ct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i</a:t>
            </a:r>
            <a:r>
              <a:rPr lang="en-GB" altLang="ja-JP" sz="2800" b="1" dirty="0" smtClean="0">
                <a:solidFill>
                  <a:srgbClr val="E31323"/>
                </a:solidFill>
                <a:latin typeface="Gill Sans MT" pitchFamily="-110" charset="-18"/>
                <a:cs typeface="Arial" charset="0"/>
              </a:rPr>
              <a:t>n climate context</a:t>
            </a:r>
            <a:endParaRPr lang="en-US" altLang="ja-JP" sz="2800" b="1" dirty="0">
              <a:solidFill>
                <a:srgbClr val="E31323"/>
              </a:solidFill>
              <a:latin typeface="Gill Sans MT" pitchFamily="-110" charset="-18"/>
              <a:cs typeface="Arial" charset="0"/>
            </a:endParaRPr>
          </a:p>
        </p:txBody>
      </p:sp>
      <p:grpSp>
        <p:nvGrpSpPr>
          <p:cNvPr id="2" name="グループ化 1"/>
          <p:cNvGrpSpPr/>
          <p:nvPr/>
        </p:nvGrpSpPr>
        <p:grpSpPr>
          <a:xfrm>
            <a:off x="179388" y="980728"/>
            <a:ext cx="8794750" cy="5819775"/>
            <a:chOff x="179388" y="765175"/>
            <a:chExt cx="8794750" cy="5819775"/>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l="17999" t="7201" r="17999" b="7201"/>
            <a:stretch>
              <a:fillRect/>
            </a:stretch>
          </p:blipFill>
          <p:spPr bwMode="auto">
            <a:xfrm>
              <a:off x="5334000" y="4200525"/>
              <a:ext cx="14827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7999" t="7201" r="17999" b="7201"/>
            <a:stretch>
              <a:fillRect/>
            </a:stretch>
          </p:blipFill>
          <p:spPr bwMode="auto">
            <a:xfrm>
              <a:off x="5857875" y="4362450"/>
              <a:ext cx="14811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373813" y="457200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7"/>
            <p:cNvSpPr>
              <a:spLocks noChangeShapeType="1"/>
            </p:cNvSpPr>
            <p:nvPr/>
          </p:nvSpPr>
          <p:spPr bwMode="auto">
            <a:xfrm flipV="1">
              <a:off x="1879600" y="2938463"/>
              <a:ext cx="7094538" cy="149701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1" name="Text Box 8"/>
            <p:cNvSpPr txBox="1">
              <a:spLocks noChangeArrowheads="1"/>
            </p:cNvSpPr>
            <p:nvPr/>
          </p:nvSpPr>
          <p:spPr bwMode="auto">
            <a:xfrm rot="1268491">
              <a:off x="4592638" y="5737225"/>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Ensemble size</a:t>
              </a:r>
            </a:p>
          </p:txBody>
        </p:sp>
        <p:sp>
          <p:nvSpPr>
            <p:cNvPr id="6152" name="Line 9"/>
            <p:cNvSpPr>
              <a:spLocks noChangeShapeType="1"/>
            </p:cNvSpPr>
            <p:nvPr/>
          </p:nvSpPr>
          <p:spPr bwMode="auto">
            <a:xfrm>
              <a:off x="1843088" y="765175"/>
              <a:ext cx="36512" cy="367030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3" name="Text Box 10"/>
            <p:cNvSpPr txBox="1">
              <a:spLocks noChangeArrowheads="1"/>
            </p:cNvSpPr>
            <p:nvPr/>
          </p:nvSpPr>
          <p:spPr bwMode="auto">
            <a:xfrm rot="-5336125">
              <a:off x="919957" y="3323431"/>
              <a:ext cx="1497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Resolution</a:t>
              </a:r>
            </a:p>
          </p:txBody>
        </p:sp>
        <p:sp>
          <p:nvSpPr>
            <p:cNvPr id="6154" name="Freeform 11"/>
            <p:cNvSpPr>
              <a:spLocks/>
            </p:cNvSpPr>
            <p:nvPr/>
          </p:nvSpPr>
          <p:spPr bwMode="auto">
            <a:xfrm>
              <a:off x="1843088" y="2447925"/>
              <a:ext cx="3341687" cy="2733675"/>
            </a:xfrm>
            <a:custGeom>
              <a:avLst/>
              <a:gdLst>
                <a:gd name="T0" fmla="*/ 0 w 1392"/>
                <a:gd name="T1" fmla="*/ 0 h 2592"/>
                <a:gd name="T2" fmla="*/ 2147483647 w 1392"/>
                <a:gd name="T3" fmla="*/ 2147483647 h 2592"/>
                <a:gd name="T4" fmla="*/ 2147483647 w 1392"/>
                <a:gd name="T5" fmla="*/ 2147483647 h 2592"/>
                <a:gd name="T6" fmla="*/ 0 w 1392"/>
                <a:gd name="T7" fmla="*/ 0 h 2592"/>
                <a:gd name="T8" fmla="*/ 0 60000 65536"/>
                <a:gd name="T9" fmla="*/ 0 60000 65536"/>
                <a:gd name="T10" fmla="*/ 0 60000 65536"/>
                <a:gd name="T11" fmla="*/ 0 60000 65536"/>
                <a:gd name="T12" fmla="*/ 0 w 1392"/>
                <a:gd name="T13" fmla="*/ 0 h 2592"/>
                <a:gd name="T14" fmla="*/ 1392 w 1392"/>
                <a:gd name="T15" fmla="*/ 2592 h 2592"/>
              </a:gdLst>
              <a:ahLst/>
              <a:cxnLst>
                <a:cxn ang="T8">
                  <a:pos x="T0" y="T1"/>
                </a:cxn>
                <a:cxn ang="T9">
                  <a:pos x="T2" y="T3"/>
                </a:cxn>
                <a:cxn ang="T10">
                  <a:pos x="T4" y="T5"/>
                </a:cxn>
                <a:cxn ang="T11">
                  <a:pos x="T6" y="T7"/>
                </a:cxn>
              </a:cxnLst>
              <a:rect l="T12" t="T13" r="T14" b="T15"/>
              <a:pathLst>
                <a:path w="1392" h="2592">
                  <a:moveTo>
                    <a:pt x="0" y="0"/>
                  </a:moveTo>
                  <a:lnTo>
                    <a:pt x="912" y="2592"/>
                  </a:lnTo>
                  <a:lnTo>
                    <a:pt x="1392" y="1200"/>
                  </a:lnTo>
                  <a:lnTo>
                    <a:pt x="0" y="0"/>
                  </a:lnTo>
                  <a:close/>
                </a:path>
              </a:pathLst>
            </a:custGeom>
            <a:solidFill>
              <a:schemeClr val="accent1"/>
            </a:solidFill>
            <a:ln w="9525">
              <a:solidFill>
                <a:schemeClr val="tx1"/>
              </a:solidFill>
              <a:round/>
              <a:headEnd/>
              <a:tailEnd/>
            </a:ln>
          </p:spPr>
          <p:txBody>
            <a:bodyPr wrap="none" anchor="ctr"/>
            <a:lstStyle/>
            <a:p>
              <a:endParaRPr lang="ja-JP" altLang="en-US"/>
            </a:p>
          </p:txBody>
        </p:sp>
        <p:sp>
          <p:nvSpPr>
            <p:cNvPr id="6155" name="Text Box 12"/>
            <p:cNvSpPr txBox="1">
              <a:spLocks noChangeArrowheads="1"/>
            </p:cNvSpPr>
            <p:nvPr/>
          </p:nvSpPr>
          <p:spPr bwMode="auto">
            <a:xfrm rot="14100">
              <a:off x="3036888" y="3370263"/>
              <a:ext cx="1525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latin typeface="Helvetica" pitchFamily="-110" charset="0"/>
                </a:rPr>
                <a:t>Computing</a:t>
              </a:r>
            </a:p>
            <a:p>
              <a:pPr eaLnBrk="1" hangingPunct="1"/>
              <a:r>
                <a:rPr lang="en-US" altLang="ja-JP" sz="2000" b="1" dirty="0">
                  <a:latin typeface="Helvetica" pitchFamily="-110" charset="0"/>
                </a:rPr>
                <a:t>Resources</a:t>
              </a:r>
            </a:p>
          </p:txBody>
        </p:sp>
        <p:sp>
          <p:nvSpPr>
            <p:cNvPr id="6156" name="Text Box 13"/>
            <p:cNvSpPr txBox="1">
              <a:spLocks noChangeArrowheads="1"/>
            </p:cNvSpPr>
            <p:nvPr/>
          </p:nvSpPr>
          <p:spPr bwMode="auto">
            <a:xfrm rot="-724160">
              <a:off x="6970713" y="3200400"/>
              <a:ext cx="155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Complexity</a:t>
              </a:r>
            </a:p>
          </p:txBody>
        </p:sp>
        <p:pic>
          <p:nvPicPr>
            <p:cNvPr id="615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1535113"/>
              <a:ext cx="23018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897688" y="478155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7416800" y="4992688"/>
              <a:ext cx="14827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Line 17"/>
            <p:cNvSpPr>
              <a:spLocks noChangeShapeType="1"/>
            </p:cNvSpPr>
            <p:nvPr/>
          </p:nvSpPr>
          <p:spPr bwMode="auto">
            <a:xfrm>
              <a:off x="1879600" y="4435475"/>
              <a:ext cx="5905500" cy="21494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616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50925"/>
              <a:ext cx="18970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9"/>
            <p:cNvSpPr txBox="1">
              <a:spLocks noChangeArrowheads="1"/>
            </p:cNvSpPr>
            <p:nvPr/>
          </p:nvSpPr>
          <p:spPr bwMode="auto">
            <a:xfrm>
              <a:off x="228600" y="1103313"/>
              <a:ext cx="8905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GB" altLang="ja-JP" sz="2000" dirty="0">
                  <a:solidFill>
                    <a:schemeClr val="bg1"/>
                  </a:solidFill>
                  <a:latin typeface="Verdana" pitchFamily="34" charset="0"/>
                  <a:cs typeface="Arial" charset="0"/>
                </a:rPr>
                <a:t>1/12</a:t>
              </a:r>
              <a:r>
                <a:rPr lang="en-GB" altLang="ja-JP" sz="2000" baseline="30000" dirty="0">
                  <a:solidFill>
                    <a:schemeClr val="bg1"/>
                  </a:solidFill>
                  <a:latin typeface="Verdana" pitchFamily="34" charset="0"/>
                  <a:cs typeface="Arial" charset="0"/>
                </a:rPr>
                <a:t>0</a:t>
              </a:r>
            </a:p>
          </p:txBody>
        </p:sp>
        <p:sp>
          <p:nvSpPr>
            <p:cNvPr id="6163" name="Line 20"/>
            <p:cNvSpPr>
              <a:spLocks noChangeShapeType="1"/>
            </p:cNvSpPr>
            <p:nvPr/>
          </p:nvSpPr>
          <p:spPr bwMode="auto">
            <a:xfrm flipV="1">
              <a:off x="1879600" y="3535363"/>
              <a:ext cx="8509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4" name="Line 21"/>
            <p:cNvSpPr>
              <a:spLocks noChangeShapeType="1"/>
            </p:cNvSpPr>
            <p:nvPr/>
          </p:nvSpPr>
          <p:spPr bwMode="auto">
            <a:xfrm flipV="1">
              <a:off x="2990850" y="2266950"/>
              <a:ext cx="849313" cy="9794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6165" name="Text Box 22"/>
            <p:cNvSpPr txBox="1">
              <a:spLocks noChangeArrowheads="1"/>
            </p:cNvSpPr>
            <p:nvPr/>
          </p:nvSpPr>
          <p:spPr bwMode="auto">
            <a:xfrm>
              <a:off x="3381375" y="19478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000" b="1" dirty="0">
                  <a:latin typeface="Helvetica" pitchFamily="-110" charset="0"/>
                  <a:cs typeface="Arial" charset="0"/>
                </a:rPr>
                <a:t>EO, Data Assimilation</a:t>
              </a:r>
              <a:endParaRPr lang="en-US" altLang="ja-JP" sz="2000" b="1" dirty="0">
                <a:latin typeface="Helvetica" pitchFamily="-110" charset="0"/>
                <a:cs typeface="Arial" charset="0"/>
              </a:endParaRPr>
            </a:p>
          </p:txBody>
        </p:sp>
        <p:pic>
          <p:nvPicPr>
            <p:cNvPr id="6166" name="Picture 23" descr="slide0017_image0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163" y="768350"/>
              <a:ext cx="124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6" descr="icosahedro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205" y="737667"/>
            <a:ext cx="1899245" cy="189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16844" y="2564904"/>
            <a:ext cx="1346844" cy="461665"/>
          </a:xfrm>
          <a:prstGeom prst="rect">
            <a:avLst/>
          </a:prstGeom>
        </p:spPr>
        <p:txBody>
          <a:bodyPr wrap="none">
            <a:spAutoFit/>
          </a:bodyPr>
          <a:lstStyle/>
          <a:p>
            <a:pPr>
              <a:defRPr/>
            </a:pPr>
            <a:r>
              <a:rPr lang="el-GR" altLang="ja-JP" sz="2400" dirty="0" smtClean="0">
                <a:latin typeface="Times New Roman"/>
                <a:cs typeface="Times New Roman"/>
              </a:rPr>
              <a:t>Δ</a:t>
            </a:r>
            <a:r>
              <a:rPr lang="en-US" altLang="ja-JP" sz="2400" dirty="0" smtClean="0"/>
              <a:t>x ~ 1km</a:t>
            </a:r>
            <a:endParaRPr lang="en-US" altLang="ja-JP" sz="2400" dirty="0"/>
          </a:p>
        </p:txBody>
      </p:sp>
      <p:sp>
        <p:nvSpPr>
          <p:cNvPr id="4" name="円/楕円 3"/>
          <p:cNvSpPr/>
          <p:nvPr/>
        </p:nvSpPr>
        <p:spPr>
          <a:xfrm>
            <a:off x="2730500" y="379861"/>
            <a:ext cx="3344862" cy="25923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039355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8" descr="2008062012Z.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69151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図 4" descr="pr_uv10m_gl11_12UTC_20jun_zoom_my2moist.png"/>
          <p:cNvPicPr>
            <a:picLocks noChangeAspect="1"/>
          </p:cNvPicPr>
          <p:nvPr/>
        </p:nvPicPr>
        <p:blipFill>
          <a:blip r:embed="rId3">
            <a:extLst>
              <a:ext uri="{28A0092B-C50C-407E-A947-70E740481C1C}">
                <a14:useLocalDpi xmlns:a14="http://schemas.microsoft.com/office/drawing/2010/main" val="0"/>
              </a:ext>
            </a:extLst>
          </a:blip>
          <a:srcRect l="12056" t="5815" r="44003" b="39977"/>
          <a:stretch>
            <a:fillRect/>
          </a:stretch>
        </p:blipFill>
        <p:spPr bwMode="auto">
          <a:xfrm>
            <a:off x="6110288" y="3786188"/>
            <a:ext cx="2624137"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2786063" y="2643188"/>
            <a:ext cx="642937" cy="571500"/>
          </a:xfrm>
          <a:prstGeom prst="rect">
            <a:avLst/>
          </a:prstGeom>
          <a:noFill/>
          <a:ln w="2222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8" name="直線コネクタ 7"/>
          <p:cNvCxnSpPr/>
          <p:nvPr/>
        </p:nvCxnSpPr>
        <p:spPr>
          <a:xfrm>
            <a:off x="3429000" y="2643188"/>
            <a:ext cx="5286375" cy="1214437"/>
          </a:xfrm>
          <a:prstGeom prst="line">
            <a:avLst/>
          </a:prstGeom>
          <a:ln>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786063" y="3214688"/>
            <a:ext cx="3357562" cy="3214687"/>
          </a:xfrm>
          <a:prstGeom prst="line">
            <a:avLst/>
          </a:prstGeom>
          <a:ln>
            <a:solidFill>
              <a:srgbClr val="66FFFF"/>
            </a:solidFill>
          </a:ln>
        </p:spPr>
        <p:style>
          <a:lnRef idx="1">
            <a:schemeClr val="accent1"/>
          </a:lnRef>
          <a:fillRef idx="0">
            <a:schemeClr val="accent1"/>
          </a:fillRef>
          <a:effectRef idx="0">
            <a:schemeClr val="accent1"/>
          </a:effectRef>
          <a:fontRef idx="minor">
            <a:schemeClr val="tx1"/>
          </a:fontRef>
        </p:style>
      </p:cxnSp>
      <p:sp>
        <p:nvSpPr>
          <p:cNvPr id="25607" name="テキスト ボックス 10"/>
          <p:cNvSpPr txBox="1">
            <a:spLocks noChangeArrowheads="1"/>
          </p:cNvSpPr>
          <p:nvPr/>
        </p:nvSpPr>
        <p:spPr bwMode="auto">
          <a:xfrm>
            <a:off x="6996113" y="476250"/>
            <a:ext cx="214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latin typeface="Calibri" pitchFamily="34" charset="0"/>
              </a:rPr>
              <a:t>NICAM 3.5 km mesh </a:t>
            </a:r>
          </a:p>
          <a:p>
            <a:pPr eaLnBrk="1" hangingPunct="1"/>
            <a:r>
              <a:rPr lang="en-US" altLang="ja-JP">
                <a:latin typeface="Calibri" pitchFamily="34" charset="0"/>
              </a:rPr>
              <a:t> 2008/06/20 12UTC</a:t>
            </a:r>
            <a:endParaRPr lang="ja-JP" altLang="en-US">
              <a:latin typeface="Calibri" pitchFamily="34" charset="0"/>
            </a:endParaRPr>
          </a:p>
        </p:txBody>
      </p:sp>
      <p:sp>
        <p:nvSpPr>
          <p:cNvPr id="25608" name="テキスト ボックス 11"/>
          <p:cNvSpPr txBox="1">
            <a:spLocks noChangeArrowheads="1"/>
          </p:cNvSpPr>
          <p:nvPr/>
        </p:nvSpPr>
        <p:spPr bwMode="auto">
          <a:xfrm>
            <a:off x="6948488" y="3357563"/>
            <a:ext cx="1365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latin typeface="Calibri" pitchFamily="34" charset="0"/>
              </a:rPr>
              <a:t>TC Fengshen</a:t>
            </a:r>
            <a:endParaRPr lang="ja-JP" altLang="en-US" sz="2400">
              <a:latin typeface="Calibri" pitchFamily="34" charset="0"/>
            </a:endParaRPr>
          </a:p>
        </p:txBody>
      </p:sp>
    </p:spTree>
    <p:extLst>
      <p:ext uri="{BB962C8B-B14F-4D97-AF65-F5344CB8AC3E}">
        <p14:creationId xmlns:p14="http://schemas.microsoft.com/office/powerpoint/2010/main" val="41645228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3813"/>
            <a:ext cx="9144000" cy="884237"/>
          </a:xfrm>
        </p:spPr>
        <p:txBody>
          <a:bodyPr>
            <a:normAutofit fontScale="90000"/>
          </a:bodyPr>
          <a:lstStyle/>
          <a:p>
            <a:pPr marL="342900" indent="-342900" eaLnBrk="1" hangingPunct="1"/>
            <a:r>
              <a:rPr lang="en-US" altLang="ja-JP" sz="2800" u="sng" smtClean="0"/>
              <a:t>J-simulator  (Joint Simulator for Satellite Sensors)</a:t>
            </a:r>
            <a:br>
              <a:rPr lang="en-US" altLang="ja-JP" sz="2800" u="sng" smtClean="0"/>
            </a:br>
            <a:r>
              <a:rPr lang="en-US" altLang="ja-JP" sz="2800" smtClean="0"/>
              <a:t>by T. Hashino and the EarthCARE team</a:t>
            </a:r>
          </a:p>
        </p:txBody>
      </p:sp>
      <p:sp>
        <p:nvSpPr>
          <p:cNvPr id="27651" name="Rectangle 4"/>
          <p:cNvSpPr>
            <a:spLocks noChangeArrowheads="1"/>
          </p:cNvSpPr>
          <p:nvPr/>
        </p:nvSpPr>
        <p:spPr bwMode="auto">
          <a:xfrm>
            <a:off x="250825" y="1162050"/>
            <a:ext cx="8893175" cy="233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eaLnBrk="0" hangingPunct="0">
              <a:defRPr kumimoji="1">
                <a:solidFill>
                  <a:schemeClr val="tx1"/>
                </a:solidFill>
                <a:latin typeface="Arial" charset="0"/>
                <a:ea typeface="ＭＳ Ｐゴシック" charset="-128"/>
              </a:defRPr>
            </a:lvl2pPr>
            <a:lvl3pPr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lvl="1" eaLnBrk="1" hangingPunct="1">
              <a:spcBef>
                <a:spcPct val="20000"/>
              </a:spcBef>
            </a:pPr>
            <a:r>
              <a:rPr lang="en-US" altLang="ja-JP" sz="2000"/>
              <a:t>- Simulate EarthCARE (2014) observations from CRM outputs.</a:t>
            </a:r>
          </a:p>
          <a:p>
            <a:pPr lvl="1" eaLnBrk="1" hangingPunct="1">
              <a:spcBef>
                <a:spcPct val="20000"/>
              </a:spcBef>
            </a:pPr>
            <a:r>
              <a:rPr lang="en-US" altLang="ja-JP" sz="2000"/>
              <a:t>- Built on Satellite Data Simulator Unit (SDSU) </a:t>
            </a:r>
          </a:p>
          <a:p>
            <a:pPr lvl="2" eaLnBrk="1" hangingPunct="1">
              <a:spcBef>
                <a:spcPct val="20000"/>
              </a:spcBef>
            </a:pPr>
            <a:r>
              <a:rPr lang="en-US" altLang="ja-JP" sz="2000"/>
              <a:t>Masunaga et al. (2010, BAMS)</a:t>
            </a:r>
          </a:p>
          <a:p>
            <a:pPr lvl="1" eaLnBrk="1" hangingPunct="1">
              <a:spcBef>
                <a:spcPct val="20000"/>
              </a:spcBef>
            </a:pPr>
            <a:r>
              <a:rPr lang="en-US" altLang="ja-JP" sz="2000"/>
              <a:t>- Extension at NASA/Goddard: Goddard-SDSU</a:t>
            </a:r>
          </a:p>
          <a:p>
            <a:pPr lvl="2" eaLnBrk="1" hangingPunct="1">
              <a:spcBef>
                <a:spcPct val="20000"/>
              </a:spcBef>
            </a:pPr>
            <a:r>
              <a:rPr lang="en-US" altLang="ja-JP" sz="2000"/>
              <a:t>courtesy of T. Matsui &amp; NASA GPM team</a:t>
            </a:r>
          </a:p>
          <a:p>
            <a:pPr eaLnBrk="1" hangingPunct="1">
              <a:spcBef>
                <a:spcPct val="20000"/>
              </a:spcBef>
            </a:pPr>
            <a:endParaRPr lang="en-US" altLang="ja-JP" sz="2000"/>
          </a:p>
        </p:txBody>
      </p:sp>
      <p:grpSp>
        <p:nvGrpSpPr>
          <p:cNvPr id="27652" name="グループ化 12"/>
          <p:cNvGrpSpPr>
            <a:grpSpLocks/>
          </p:cNvGrpSpPr>
          <p:nvPr/>
        </p:nvGrpSpPr>
        <p:grpSpPr bwMode="auto">
          <a:xfrm>
            <a:off x="3021013" y="2924175"/>
            <a:ext cx="6015037" cy="3900488"/>
            <a:chOff x="533400" y="1295400"/>
            <a:chExt cx="8001000" cy="5230813"/>
          </a:xfrm>
        </p:grpSpPr>
        <p:pic>
          <p:nvPicPr>
            <p:cNvPr id="27659" name="Picture 4" descr="J_sim_e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7972425"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Rectangle 8"/>
            <p:cNvSpPr>
              <a:spLocks noChangeArrowheads="1"/>
            </p:cNvSpPr>
            <p:nvPr/>
          </p:nvSpPr>
          <p:spPr bwMode="auto">
            <a:xfrm>
              <a:off x="1589088" y="1371600"/>
              <a:ext cx="1375507" cy="38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a:t>VIS 0.62 </a:t>
              </a:r>
              <a:r>
                <a:rPr lang="en-US" altLang="ja-JP" sz="1200">
                  <a:latin typeface="Symbol" pitchFamily="18" charset="2"/>
                  <a:sym typeface="Symbol" pitchFamily="18" charset="2"/>
                </a:rPr>
                <a:t></a:t>
              </a:r>
              <a:r>
                <a:rPr lang="en-US" altLang="ja-JP" sz="1200"/>
                <a:t>m</a:t>
              </a:r>
            </a:p>
          </p:txBody>
        </p:sp>
        <p:sp>
          <p:nvSpPr>
            <p:cNvPr id="27661" name="Rectangle 10"/>
            <p:cNvSpPr>
              <a:spLocks noChangeArrowheads="1"/>
            </p:cNvSpPr>
            <p:nvPr/>
          </p:nvSpPr>
          <p:spPr bwMode="auto">
            <a:xfrm>
              <a:off x="3886200" y="1371600"/>
              <a:ext cx="2095659" cy="36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a:t>IR 10.8 </a:t>
              </a:r>
              <a:r>
                <a:rPr lang="en-US" altLang="ja-JP" sz="1100">
                  <a:latin typeface="Symbol" pitchFamily="18" charset="2"/>
                  <a:sym typeface="Symbol" pitchFamily="18" charset="2"/>
                </a:rPr>
                <a:t></a:t>
              </a:r>
              <a:r>
                <a:rPr lang="en-US" altLang="ja-JP" sz="1100"/>
                <a:t>m TB [K]</a:t>
              </a:r>
            </a:p>
          </p:txBody>
        </p:sp>
        <p:sp>
          <p:nvSpPr>
            <p:cNvPr id="27662" name="Rectangle 11"/>
            <p:cNvSpPr>
              <a:spLocks noChangeArrowheads="1"/>
            </p:cNvSpPr>
            <p:nvPr/>
          </p:nvSpPr>
          <p:spPr bwMode="auto">
            <a:xfrm>
              <a:off x="6096000" y="3581399"/>
              <a:ext cx="2438400" cy="58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700"/>
                <a:t>MTSAT (MRI, Japan; Chiba Univeristy, CEReS)+ globally-merged IR (CPC, NOAA)</a:t>
              </a:r>
            </a:p>
          </p:txBody>
        </p:sp>
        <p:sp>
          <p:nvSpPr>
            <p:cNvPr id="27663" name="Rectangle 12"/>
            <p:cNvSpPr>
              <a:spLocks noChangeArrowheads="1"/>
            </p:cNvSpPr>
            <p:nvPr/>
          </p:nvSpPr>
          <p:spPr bwMode="auto">
            <a:xfrm>
              <a:off x="6400800" y="1295400"/>
              <a:ext cx="1981200" cy="60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a:t>IR 10.8 </a:t>
              </a:r>
              <a:r>
                <a:rPr lang="en-US" altLang="ja-JP" sz="1100">
                  <a:latin typeface="Symbol" pitchFamily="18" charset="2"/>
                  <a:sym typeface="Symbol" pitchFamily="18" charset="2"/>
                </a:rPr>
                <a:t></a:t>
              </a:r>
              <a:r>
                <a:rPr lang="en-US" altLang="ja-JP" sz="1100"/>
                <a:t>m TB [K]</a:t>
              </a:r>
            </a:p>
            <a:p>
              <a:pPr eaLnBrk="1" hangingPunct="1"/>
              <a:r>
                <a:rPr lang="en-US" altLang="ja-JP" sz="1100"/>
                <a:t>Observation</a:t>
              </a:r>
            </a:p>
          </p:txBody>
        </p:sp>
        <p:sp>
          <p:nvSpPr>
            <p:cNvPr id="27664" name="Rectangle 15"/>
            <p:cNvSpPr>
              <a:spLocks noChangeArrowheads="1"/>
            </p:cNvSpPr>
            <p:nvPr/>
          </p:nvSpPr>
          <p:spPr bwMode="auto">
            <a:xfrm>
              <a:off x="1338433" y="3825875"/>
              <a:ext cx="1833023" cy="60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a:t>94 GHz CPR [dBZ] at h=10 km</a:t>
              </a:r>
            </a:p>
          </p:txBody>
        </p:sp>
        <p:sp>
          <p:nvSpPr>
            <p:cNvPr id="27665" name="Rectangle 16"/>
            <p:cNvSpPr>
              <a:spLocks noChangeArrowheads="1"/>
            </p:cNvSpPr>
            <p:nvPr/>
          </p:nvSpPr>
          <p:spPr bwMode="auto">
            <a:xfrm>
              <a:off x="3733800" y="3825875"/>
              <a:ext cx="2590800" cy="60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a:t>532 nm backscat coef Log10[1/m/str] at h=14 km</a:t>
              </a:r>
            </a:p>
          </p:txBody>
        </p:sp>
        <p:sp>
          <p:nvSpPr>
            <p:cNvPr id="27666" name="Rectangle 17"/>
            <p:cNvSpPr>
              <a:spLocks noChangeArrowheads="1"/>
            </p:cNvSpPr>
            <p:nvPr/>
          </p:nvSpPr>
          <p:spPr bwMode="auto">
            <a:xfrm>
              <a:off x="6400800" y="3962401"/>
              <a:ext cx="2133600" cy="36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a:t>Pol diff for 19GHz</a:t>
              </a:r>
            </a:p>
          </p:txBody>
        </p:sp>
      </p:grpSp>
      <p:pic>
        <p:nvPicPr>
          <p:cNvPr id="27653" name="図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 y="5911850"/>
            <a:ext cx="17287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正方形/長方形 3"/>
          <p:cNvSpPr>
            <a:spLocks noChangeArrowheads="1"/>
          </p:cNvSpPr>
          <p:nvPr/>
        </p:nvSpPr>
        <p:spPr bwMode="auto">
          <a:xfrm>
            <a:off x="-12700" y="6489700"/>
            <a:ext cx="359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http://www22.atwiki.jp/j-simulator/</a:t>
            </a:r>
            <a:endParaRPr lang="ja-JP" altLang="en-US"/>
          </a:p>
        </p:txBody>
      </p:sp>
      <p:pic>
        <p:nvPicPr>
          <p:cNvPr id="276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8" y="3149600"/>
            <a:ext cx="2744787"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50" y="4478338"/>
            <a:ext cx="2693988"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7" name="正方形/長方形 1"/>
          <p:cNvSpPr>
            <a:spLocks noChangeArrowheads="1"/>
          </p:cNvSpPr>
          <p:nvPr/>
        </p:nvSpPr>
        <p:spPr bwMode="auto">
          <a:xfrm>
            <a:off x="4870450" y="6489700"/>
            <a:ext cx="344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Examples of simulated signals</a:t>
            </a:r>
            <a:endParaRPr lang="ja-JP" altLang="en-US"/>
          </a:p>
        </p:txBody>
      </p:sp>
      <p:sp>
        <p:nvSpPr>
          <p:cNvPr id="27658" name="Rectangle 12"/>
          <p:cNvSpPr>
            <a:spLocks noChangeArrowheads="1"/>
          </p:cNvSpPr>
          <p:nvPr/>
        </p:nvSpPr>
        <p:spPr bwMode="auto">
          <a:xfrm>
            <a:off x="0" y="5661025"/>
            <a:ext cx="3459163"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a:t>Cross section through the TC at longitude  127</a:t>
            </a:r>
            <a:r>
              <a:rPr lang="en-US" altLang="ja-JP" sz="1200">
                <a:sym typeface="Symbol" pitchFamily="18" charset="2"/>
              </a:rPr>
              <a:t>E</a:t>
            </a:r>
            <a:endParaRPr lang="en-US" altLang="ja-JP" sz="1200"/>
          </a:p>
        </p:txBody>
      </p:sp>
    </p:spTree>
    <p:extLst>
      <p:ext uri="{BB962C8B-B14F-4D97-AF65-F5344CB8AC3E}">
        <p14:creationId xmlns:p14="http://schemas.microsoft.com/office/powerpoint/2010/main" val="13776860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6075" y="152400"/>
            <a:ext cx="8533496" cy="88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Balancing Future Demands on Computing </a:t>
            </a:r>
            <a:r>
              <a:rPr lang="en-GB" altLang="ja-JP" sz="2800" b="1" dirty="0" smtClean="0">
                <a:solidFill>
                  <a:srgbClr val="E31323"/>
                </a:solidFill>
                <a:latin typeface="Gill Sans MT" pitchFamily="-110" charset="-18"/>
                <a:cs typeface="Arial" charset="0"/>
              </a:rPr>
              <a:t>Power</a:t>
            </a:r>
          </a:p>
          <a:p>
            <a:pPr algn="ctr" eaLnBrk="1" hangingPunct="1">
              <a:lnSpc>
                <a:spcPct val="93000"/>
              </a:lnSpc>
              <a:buClr>
                <a:srgbClr val="000000"/>
              </a:buClr>
              <a:buSzPct val="45000"/>
              <a:buFont typeface="StarSymbol" charset="0"/>
              <a:buNone/>
            </a:pPr>
            <a:r>
              <a:rPr lang="en-GB" altLang="ja-JP" sz="2800" b="1" dirty="0">
                <a:solidFill>
                  <a:srgbClr val="E31323"/>
                </a:solidFill>
                <a:latin typeface="Gill Sans MT" pitchFamily="-110" charset="-18"/>
                <a:cs typeface="Arial" charset="0"/>
              </a:rPr>
              <a:t>i</a:t>
            </a:r>
            <a:r>
              <a:rPr lang="en-GB" altLang="ja-JP" sz="2800" b="1" dirty="0" smtClean="0">
                <a:solidFill>
                  <a:srgbClr val="E31323"/>
                </a:solidFill>
                <a:latin typeface="Gill Sans MT" pitchFamily="-110" charset="-18"/>
                <a:cs typeface="Arial" charset="0"/>
              </a:rPr>
              <a:t>n climate context</a:t>
            </a:r>
            <a:endParaRPr lang="en-US" altLang="ja-JP" sz="2800" b="1" dirty="0">
              <a:solidFill>
                <a:srgbClr val="E31323"/>
              </a:solidFill>
              <a:latin typeface="Gill Sans MT" pitchFamily="-110" charset="-18"/>
              <a:cs typeface="Arial" charset="0"/>
            </a:endParaRPr>
          </a:p>
        </p:txBody>
      </p:sp>
      <p:grpSp>
        <p:nvGrpSpPr>
          <p:cNvPr id="2" name="グループ化 1"/>
          <p:cNvGrpSpPr/>
          <p:nvPr/>
        </p:nvGrpSpPr>
        <p:grpSpPr>
          <a:xfrm>
            <a:off x="179388" y="980728"/>
            <a:ext cx="8720137" cy="5819775"/>
            <a:chOff x="179388" y="765175"/>
            <a:chExt cx="8720137" cy="5819775"/>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l="17999" t="7201" r="17999" b="7201"/>
            <a:stretch>
              <a:fillRect/>
            </a:stretch>
          </p:blipFill>
          <p:spPr bwMode="auto">
            <a:xfrm>
              <a:off x="5334000" y="4200525"/>
              <a:ext cx="14827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7999" t="7201" r="17999" b="7201"/>
            <a:stretch>
              <a:fillRect/>
            </a:stretch>
          </p:blipFill>
          <p:spPr bwMode="auto">
            <a:xfrm>
              <a:off x="5857875" y="4362450"/>
              <a:ext cx="14811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373813" y="457200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7"/>
            <p:cNvSpPr>
              <a:spLocks noChangeShapeType="1"/>
            </p:cNvSpPr>
            <p:nvPr/>
          </p:nvSpPr>
          <p:spPr bwMode="auto">
            <a:xfrm flipV="1">
              <a:off x="1879600" y="1535113"/>
              <a:ext cx="5684578" cy="290036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1" name="Text Box 8"/>
            <p:cNvSpPr txBox="1">
              <a:spLocks noChangeArrowheads="1"/>
            </p:cNvSpPr>
            <p:nvPr/>
          </p:nvSpPr>
          <p:spPr bwMode="auto">
            <a:xfrm rot="1268491">
              <a:off x="4592638" y="5737225"/>
              <a:ext cx="195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Ensemble size</a:t>
              </a:r>
            </a:p>
          </p:txBody>
        </p:sp>
        <p:sp>
          <p:nvSpPr>
            <p:cNvPr id="6152" name="Line 9"/>
            <p:cNvSpPr>
              <a:spLocks noChangeShapeType="1"/>
            </p:cNvSpPr>
            <p:nvPr/>
          </p:nvSpPr>
          <p:spPr bwMode="auto">
            <a:xfrm>
              <a:off x="1843088" y="765175"/>
              <a:ext cx="36512" cy="3670300"/>
            </a:xfrm>
            <a:prstGeom prst="line">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53" name="Text Box 10"/>
            <p:cNvSpPr txBox="1">
              <a:spLocks noChangeArrowheads="1"/>
            </p:cNvSpPr>
            <p:nvPr/>
          </p:nvSpPr>
          <p:spPr bwMode="auto">
            <a:xfrm rot="-5336125">
              <a:off x="919957" y="3323431"/>
              <a:ext cx="1497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a:latin typeface="Helvetica" pitchFamily="-110" charset="0"/>
                </a:rPr>
                <a:t>Resolution</a:t>
              </a:r>
            </a:p>
          </p:txBody>
        </p:sp>
        <p:sp>
          <p:nvSpPr>
            <p:cNvPr id="6154" name="Freeform 11"/>
            <p:cNvSpPr>
              <a:spLocks/>
            </p:cNvSpPr>
            <p:nvPr/>
          </p:nvSpPr>
          <p:spPr bwMode="auto">
            <a:xfrm>
              <a:off x="1843088" y="2447925"/>
              <a:ext cx="3341687" cy="2733675"/>
            </a:xfrm>
            <a:custGeom>
              <a:avLst/>
              <a:gdLst>
                <a:gd name="T0" fmla="*/ 0 w 1392"/>
                <a:gd name="T1" fmla="*/ 0 h 2592"/>
                <a:gd name="T2" fmla="*/ 2147483647 w 1392"/>
                <a:gd name="T3" fmla="*/ 2147483647 h 2592"/>
                <a:gd name="T4" fmla="*/ 2147483647 w 1392"/>
                <a:gd name="T5" fmla="*/ 2147483647 h 2592"/>
                <a:gd name="T6" fmla="*/ 0 w 1392"/>
                <a:gd name="T7" fmla="*/ 0 h 2592"/>
                <a:gd name="T8" fmla="*/ 0 60000 65536"/>
                <a:gd name="T9" fmla="*/ 0 60000 65536"/>
                <a:gd name="T10" fmla="*/ 0 60000 65536"/>
                <a:gd name="T11" fmla="*/ 0 60000 65536"/>
                <a:gd name="T12" fmla="*/ 0 w 1392"/>
                <a:gd name="T13" fmla="*/ 0 h 2592"/>
                <a:gd name="T14" fmla="*/ 1392 w 1392"/>
                <a:gd name="T15" fmla="*/ 2592 h 2592"/>
              </a:gdLst>
              <a:ahLst/>
              <a:cxnLst>
                <a:cxn ang="T8">
                  <a:pos x="T0" y="T1"/>
                </a:cxn>
                <a:cxn ang="T9">
                  <a:pos x="T2" y="T3"/>
                </a:cxn>
                <a:cxn ang="T10">
                  <a:pos x="T4" y="T5"/>
                </a:cxn>
                <a:cxn ang="T11">
                  <a:pos x="T6" y="T7"/>
                </a:cxn>
              </a:cxnLst>
              <a:rect l="T12" t="T13" r="T14" b="T15"/>
              <a:pathLst>
                <a:path w="1392" h="2592">
                  <a:moveTo>
                    <a:pt x="0" y="0"/>
                  </a:moveTo>
                  <a:lnTo>
                    <a:pt x="912" y="2592"/>
                  </a:lnTo>
                  <a:lnTo>
                    <a:pt x="1392" y="1200"/>
                  </a:lnTo>
                  <a:lnTo>
                    <a:pt x="0" y="0"/>
                  </a:lnTo>
                  <a:close/>
                </a:path>
              </a:pathLst>
            </a:custGeom>
            <a:solidFill>
              <a:schemeClr val="accent1"/>
            </a:solidFill>
            <a:ln w="9525">
              <a:solidFill>
                <a:schemeClr val="tx1"/>
              </a:solidFill>
              <a:round/>
              <a:headEnd/>
              <a:tailEnd/>
            </a:ln>
          </p:spPr>
          <p:txBody>
            <a:bodyPr wrap="none" anchor="ctr"/>
            <a:lstStyle/>
            <a:p>
              <a:endParaRPr lang="ja-JP" altLang="en-US"/>
            </a:p>
          </p:txBody>
        </p:sp>
        <p:sp>
          <p:nvSpPr>
            <p:cNvPr id="6155" name="Text Box 12"/>
            <p:cNvSpPr txBox="1">
              <a:spLocks noChangeArrowheads="1"/>
            </p:cNvSpPr>
            <p:nvPr/>
          </p:nvSpPr>
          <p:spPr bwMode="auto">
            <a:xfrm rot="14100">
              <a:off x="3036888" y="3370263"/>
              <a:ext cx="1525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a:latin typeface="Helvetica" pitchFamily="-110" charset="0"/>
                </a:rPr>
                <a:t>Computing</a:t>
              </a:r>
            </a:p>
            <a:p>
              <a:pPr eaLnBrk="1" hangingPunct="1"/>
              <a:r>
                <a:rPr lang="en-US" altLang="ja-JP" sz="2000" b="1" dirty="0">
                  <a:latin typeface="Helvetica" pitchFamily="-110" charset="0"/>
                </a:rPr>
                <a:t>Resources</a:t>
              </a:r>
            </a:p>
          </p:txBody>
        </p:sp>
        <p:sp>
          <p:nvSpPr>
            <p:cNvPr id="6156" name="Text Box 13"/>
            <p:cNvSpPr txBox="1">
              <a:spLocks noChangeArrowheads="1"/>
            </p:cNvSpPr>
            <p:nvPr/>
          </p:nvSpPr>
          <p:spPr bwMode="auto">
            <a:xfrm rot="19778833">
              <a:off x="4993164" y="2569778"/>
              <a:ext cx="1566333" cy="4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smtClean="0">
                  <a:latin typeface="Helvetica" pitchFamily="-110" charset="0"/>
                </a:rPr>
                <a:t>Complexity</a:t>
              </a:r>
              <a:endParaRPr lang="en-US" altLang="ja-JP" sz="2000" b="1" dirty="0">
                <a:latin typeface="Helvetica" pitchFamily="-110" charset="0"/>
              </a:endParaRPr>
            </a:p>
          </p:txBody>
        </p:sp>
        <p:pic>
          <p:nvPicPr>
            <p:cNvPr id="615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240" y="1050925"/>
              <a:ext cx="230187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6897688" y="4781550"/>
              <a:ext cx="14827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17999" t="7201" r="17999" b="7201"/>
            <a:stretch>
              <a:fillRect/>
            </a:stretch>
          </p:blipFill>
          <p:spPr bwMode="auto">
            <a:xfrm>
              <a:off x="7416800" y="4992688"/>
              <a:ext cx="148272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Line 17"/>
            <p:cNvSpPr>
              <a:spLocks noChangeShapeType="1"/>
            </p:cNvSpPr>
            <p:nvPr/>
          </p:nvSpPr>
          <p:spPr bwMode="auto">
            <a:xfrm>
              <a:off x="1879600" y="4435475"/>
              <a:ext cx="5905500" cy="21494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6161"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50925"/>
              <a:ext cx="18970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9"/>
            <p:cNvSpPr txBox="1">
              <a:spLocks noChangeArrowheads="1"/>
            </p:cNvSpPr>
            <p:nvPr/>
          </p:nvSpPr>
          <p:spPr bwMode="auto">
            <a:xfrm>
              <a:off x="228600" y="1103313"/>
              <a:ext cx="8905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GB" altLang="ja-JP" sz="2000" dirty="0">
                  <a:solidFill>
                    <a:schemeClr val="bg1"/>
                  </a:solidFill>
                  <a:latin typeface="Verdana" pitchFamily="34" charset="0"/>
                  <a:cs typeface="Arial" charset="0"/>
                </a:rPr>
                <a:t>1/12</a:t>
              </a:r>
              <a:r>
                <a:rPr lang="en-GB" altLang="ja-JP" sz="2000" baseline="30000" dirty="0">
                  <a:solidFill>
                    <a:schemeClr val="bg1"/>
                  </a:solidFill>
                  <a:latin typeface="Verdana" pitchFamily="34" charset="0"/>
                  <a:cs typeface="Arial" charset="0"/>
                </a:rPr>
                <a:t>0</a:t>
              </a:r>
            </a:p>
          </p:txBody>
        </p:sp>
        <p:sp>
          <p:nvSpPr>
            <p:cNvPr id="6163" name="Line 20"/>
            <p:cNvSpPr>
              <a:spLocks noChangeShapeType="1"/>
            </p:cNvSpPr>
            <p:nvPr/>
          </p:nvSpPr>
          <p:spPr bwMode="auto">
            <a:xfrm flipV="1">
              <a:off x="1879600" y="3535363"/>
              <a:ext cx="8509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164" name="Line 21"/>
            <p:cNvSpPr>
              <a:spLocks noChangeShapeType="1"/>
            </p:cNvSpPr>
            <p:nvPr/>
          </p:nvSpPr>
          <p:spPr bwMode="auto">
            <a:xfrm flipV="1">
              <a:off x="2990850" y="2266950"/>
              <a:ext cx="849313" cy="9794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6165" name="Text Box 22"/>
            <p:cNvSpPr txBox="1">
              <a:spLocks noChangeArrowheads="1"/>
            </p:cNvSpPr>
            <p:nvPr/>
          </p:nvSpPr>
          <p:spPr bwMode="auto">
            <a:xfrm>
              <a:off x="3381375" y="19478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02" tIns="41451" rIns="82902" bIns="41451">
              <a:spAutoFit/>
            </a:bodyPr>
            <a:lstStyle>
              <a:lvl1pPr defTabSz="407988" eaLnBrk="0" hangingPunct="0">
                <a:defRPr kumimoji="1">
                  <a:solidFill>
                    <a:schemeClr val="tx1"/>
                  </a:solidFill>
                  <a:latin typeface="Arial" charset="0"/>
                  <a:ea typeface="ＭＳ Ｐゴシック" charset="-128"/>
                </a:defRPr>
              </a:lvl1pPr>
              <a:lvl2pPr marL="742950" indent="-285750" defTabSz="407988" eaLnBrk="0" hangingPunct="0">
                <a:defRPr kumimoji="1">
                  <a:solidFill>
                    <a:schemeClr val="tx1"/>
                  </a:solidFill>
                  <a:latin typeface="Arial" charset="0"/>
                  <a:ea typeface="ＭＳ Ｐゴシック" charset="-128"/>
                </a:defRPr>
              </a:lvl2pPr>
              <a:lvl3pPr marL="1143000" indent="-228600" defTabSz="407988" eaLnBrk="0" hangingPunct="0">
                <a:defRPr kumimoji="1">
                  <a:solidFill>
                    <a:schemeClr val="tx1"/>
                  </a:solidFill>
                  <a:latin typeface="Arial" charset="0"/>
                  <a:ea typeface="ＭＳ Ｐゴシック" charset="-128"/>
                </a:defRPr>
              </a:lvl3pPr>
              <a:lvl4pPr marL="1600200" indent="-228600" defTabSz="407988" eaLnBrk="0" hangingPunct="0">
                <a:defRPr kumimoji="1">
                  <a:solidFill>
                    <a:schemeClr val="tx1"/>
                  </a:solidFill>
                  <a:latin typeface="Arial" charset="0"/>
                  <a:ea typeface="ＭＳ Ｐゴシック" charset="-128"/>
                </a:defRPr>
              </a:lvl4pPr>
              <a:lvl5pPr marL="2057400" indent="-228600" defTabSz="407988" eaLnBrk="0" hangingPunct="0">
                <a:defRPr kumimoji="1">
                  <a:solidFill>
                    <a:schemeClr val="tx1"/>
                  </a:solidFill>
                  <a:latin typeface="Arial" charset="0"/>
                  <a:ea typeface="ＭＳ Ｐゴシック" charset="-128"/>
                </a:defRPr>
              </a:lvl5pPr>
              <a:lvl6pPr marL="2514600" indent="-228600" defTabSz="40798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0798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0798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0798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93000"/>
                </a:lnSpc>
                <a:buClr>
                  <a:srgbClr val="000000"/>
                </a:buClr>
                <a:buSzPct val="45000"/>
                <a:buFont typeface="StarSymbol" charset="0"/>
                <a:buNone/>
              </a:pPr>
              <a:r>
                <a:rPr lang="en-GB" altLang="ja-JP" sz="2000" b="1" dirty="0">
                  <a:latin typeface="Helvetica" pitchFamily="-110" charset="0"/>
                  <a:cs typeface="Arial" charset="0"/>
                </a:rPr>
                <a:t>EO, Data Assimilation</a:t>
              </a:r>
              <a:endParaRPr lang="en-US" altLang="ja-JP" sz="2000" b="1" dirty="0">
                <a:latin typeface="Helvetica" pitchFamily="-110" charset="0"/>
                <a:cs typeface="Arial" charset="0"/>
              </a:endParaRPr>
            </a:p>
          </p:txBody>
        </p:sp>
        <p:pic>
          <p:nvPicPr>
            <p:cNvPr id="6166" name="Picture 23" descr="slide0017_image0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163" y="768350"/>
              <a:ext cx="124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16" descr="icosahedron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205" y="737667"/>
            <a:ext cx="1899245" cy="189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16844" y="2564904"/>
            <a:ext cx="1346844" cy="461665"/>
          </a:xfrm>
          <a:prstGeom prst="rect">
            <a:avLst/>
          </a:prstGeom>
        </p:spPr>
        <p:txBody>
          <a:bodyPr wrap="none">
            <a:spAutoFit/>
          </a:bodyPr>
          <a:lstStyle/>
          <a:p>
            <a:pPr>
              <a:defRPr/>
            </a:pPr>
            <a:r>
              <a:rPr lang="el-GR" altLang="ja-JP" sz="2400" dirty="0" smtClean="0">
                <a:latin typeface="Times New Roman"/>
                <a:cs typeface="Times New Roman"/>
              </a:rPr>
              <a:t>Δ</a:t>
            </a:r>
            <a:r>
              <a:rPr lang="en-US" altLang="ja-JP" sz="2400" dirty="0" smtClean="0"/>
              <a:t>x ~ 1km</a:t>
            </a:r>
            <a:endParaRPr lang="en-US" altLang="ja-JP" sz="2400" dirty="0"/>
          </a:p>
        </p:txBody>
      </p:sp>
      <p:sp>
        <p:nvSpPr>
          <p:cNvPr id="4" name="円/楕円 3"/>
          <p:cNvSpPr/>
          <p:nvPr/>
        </p:nvSpPr>
        <p:spPr>
          <a:xfrm rot="20808043">
            <a:off x="6074570" y="3221674"/>
            <a:ext cx="2979214" cy="1127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Line 7"/>
          <p:cNvSpPr>
            <a:spLocks noChangeShapeType="1"/>
          </p:cNvSpPr>
          <p:nvPr/>
        </p:nvSpPr>
        <p:spPr bwMode="auto">
          <a:xfrm flipV="1">
            <a:off x="1880774" y="3200847"/>
            <a:ext cx="6834342" cy="145018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 name="Text Box 13"/>
          <p:cNvSpPr txBox="1">
            <a:spLocks noChangeArrowheads="1"/>
          </p:cNvSpPr>
          <p:nvPr/>
        </p:nvSpPr>
        <p:spPr bwMode="auto">
          <a:xfrm rot="20917247">
            <a:off x="6388172" y="3583480"/>
            <a:ext cx="2365779" cy="4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defTabSz="449263" eaLnBrk="0" hangingPunct="0">
              <a:defRPr kumimoji="1">
                <a:solidFill>
                  <a:schemeClr val="tx1"/>
                </a:solidFill>
                <a:latin typeface="Arial" charset="0"/>
                <a:ea typeface="ＭＳ Ｐゴシック" charset="-128"/>
              </a:defRPr>
            </a:lvl1pPr>
            <a:lvl2pPr marL="742950" indent="-285750" defTabSz="449263" eaLnBrk="0" hangingPunct="0">
              <a:defRPr kumimoji="1">
                <a:solidFill>
                  <a:schemeClr val="tx1"/>
                </a:solidFill>
                <a:latin typeface="Arial" charset="0"/>
                <a:ea typeface="ＭＳ Ｐゴシック" charset="-128"/>
              </a:defRPr>
            </a:lvl2pPr>
            <a:lvl3pPr marL="1143000" indent="-228600" defTabSz="449263" eaLnBrk="0" hangingPunct="0">
              <a:defRPr kumimoji="1">
                <a:solidFill>
                  <a:schemeClr val="tx1"/>
                </a:solidFill>
                <a:latin typeface="Arial" charset="0"/>
                <a:ea typeface="ＭＳ Ｐゴシック" charset="-128"/>
              </a:defRPr>
            </a:lvl3pPr>
            <a:lvl4pPr marL="1600200" indent="-228600" defTabSz="449263" eaLnBrk="0" hangingPunct="0">
              <a:defRPr kumimoji="1">
                <a:solidFill>
                  <a:schemeClr val="tx1"/>
                </a:solidFill>
                <a:latin typeface="Arial" charset="0"/>
                <a:ea typeface="ＭＳ Ｐゴシック" charset="-128"/>
              </a:defRPr>
            </a:lvl4pPr>
            <a:lvl5pPr marL="2057400" indent="-228600" defTabSz="449263" eaLnBrk="0" hangingPunct="0">
              <a:defRPr kumimoji="1">
                <a:solidFill>
                  <a:schemeClr val="tx1"/>
                </a:solidFill>
                <a:latin typeface="Arial" charset="0"/>
                <a:ea typeface="ＭＳ Ｐゴシック" charset="-128"/>
              </a:defRPr>
            </a:lvl5pPr>
            <a:lvl6pPr marL="2514600" indent="-228600" defTabSz="44926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44926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44926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4492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b="1" dirty="0" smtClean="0">
                <a:latin typeface="Helvetica" pitchFamily="-110" charset="0"/>
              </a:rPr>
              <a:t>More integration</a:t>
            </a:r>
            <a:endParaRPr lang="en-US" altLang="ja-JP" sz="2000" b="1" dirty="0">
              <a:latin typeface="Helvetica" pitchFamily="-110" charset="0"/>
            </a:endParaRPr>
          </a:p>
        </p:txBody>
      </p:sp>
    </p:spTree>
    <p:extLst>
      <p:ext uri="{BB962C8B-B14F-4D97-AF65-F5344CB8AC3E}">
        <p14:creationId xmlns:p14="http://schemas.microsoft.com/office/powerpoint/2010/main" val="36232251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0"/>
            <a:ext cx="8229600" cy="980728"/>
          </a:xfrm>
        </p:spPr>
        <p:txBody>
          <a:bodyPr>
            <a:noAutofit/>
          </a:bodyPr>
          <a:lstStyle/>
          <a:p>
            <a:r>
              <a:rPr lang="en-US" altLang="ja-JP" sz="3600" dirty="0">
                <a:latin typeface="+mj-ea"/>
              </a:rPr>
              <a:t>Future change of tropical cyclones</a:t>
            </a:r>
            <a:br>
              <a:rPr lang="en-US" altLang="ja-JP" sz="3600" dirty="0">
                <a:latin typeface="+mj-ea"/>
              </a:rPr>
            </a:br>
            <a:r>
              <a:rPr lang="en-US" altLang="ja-JP" sz="3200" dirty="0">
                <a:latin typeface="+mj-ea"/>
              </a:rPr>
              <a:t>NICAM 10years simulation (present &amp; future)</a:t>
            </a:r>
            <a:endParaRPr kumimoji="1" lang="ja-JP" altLang="en-US" sz="3200" dirty="0">
              <a:latin typeface="+mj-ea"/>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453" y="980728"/>
            <a:ext cx="4588547" cy="315845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4" y="980728"/>
            <a:ext cx="4588547" cy="315845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035" y="3699550"/>
            <a:ext cx="4588547" cy="3158450"/>
          </a:xfrm>
          <a:prstGeom prst="rect">
            <a:avLst/>
          </a:prstGeom>
        </p:spPr>
      </p:pic>
    </p:spTree>
    <p:extLst>
      <p:ext uri="{BB962C8B-B14F-4D97-AF65-F5344CB8AC3E}">
        <p14:creationId xmlns:p14="http://schemas.microsoft.com/office/powerpoint/2010/main" val="2788573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4624"/>
            <a:ext cx="4572000" cy="1143000"/>
          </a:xfrm>
        </p:spPr>
        <p:txBody>
          <a:bodyPr>
            <a:normAutofit fontScale="90000"/>
          </a:bodyPr>
          <a:lstStyle/>
          <a:p>
            <a:r>
              <a:rPr kumimoji="1" lang="en-US" altLang="ja-JP" sz="3600" dirty="0" smtClean="0"/>
              <a:t>Tropical cyclone frequency</a:t>
            </a:r>
            <a:endParaRPr kumimoji="1" lang="ja-JP" altLang="en-US" sz="3600" dirty="0"/>
          </a:p>
        </p:txBody>
      </p:sp>
      <p:grpSp>
        <p:nvGrpSpPr>
          <p:cNvPr id="4" name="グループ化 3"/>
          <p:cNvGrpSpPr/>
          <p:nvPr/>
        </p:nvGrpSpPr>
        <p:grpSpPr>
          <a:xfrm>
            <a:off x="4654376" y="260648"/>
            <a:ext cx="4382120" cy="3174038"/>
            <a:chOff x="2123728" y="3501007"/>
            <a:chExt cx="4752528" cy="3842423"/>
          </a:xfrm>
        </p:grpSpPr>
        <p:grpSp>
          <p:nvGrpSpPr>
            <p:cNvPr id="5" name="グループ化 4"/>
            <p:cNvGrpSpPr/>
            <p:nvPr/>
          </p:nvGrpSpPr>
          <p:grpSpPr>
            <a:xfrm>
              <a:off x="2123728" y="3501007"/>
              <a:ext cx="4752528" cy="3303007"/>
              <a:chOff x="2123728" y="3501007"/>
              <a:chExt cx="4752528" cy="3303007"/>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501007"/>
                <a:ext cx="4752528" cy="3303007"/>
              </a:xfrm>
              <a:prstGeom prst="rect">
                <a:avLst/>
              </a:prstGeom>
            </p:spPr>
          </p:pic>
          <p:sp>
            <p:nvSpPr>
              <p:cNvPr id="8" name="テキスト ボックス 7"/>
              <p:cNvSpPr txBox="1"/>
              <p:nvPr/>
            </p:nvSpPr>
            <p:spPr>
              <a:xfrm>
                <a:off x="2915816" y="4477762"/>
                <a:ext cx="576064" cy="369332"/>
              </a:xfrm>
              <a:prstGeom prst="rect">
                <a:avLst/>
              </a:prstGeom>
              <a:solidFill>
                <a:schemeClr val="bg1"/>
              </a:solidFill>
            </p:spPr>
            <p:txBody>
              <a:bodyPr wrap="square" rtlCol="0">
                <a:spAutoFit/>
              </a:bodyPr>
              <a:lstStyle/>
              <a:p>
                <a:pPr algn="ctr"/>
                <a:r>
                  <a:rPr kumimoji="1" lang="en-US" altLang="ja-JP" b="1" dirty="0" smtClean="0">
                    <a:latin typeface="Times New Roman" pitchFamily="18" charset="0"/>
                    <a:cs typeface="Times New Roman" pitchFamily="18" charset="0"/>
                  </a:rPr>
                  <a:t>NI</a:t>
                </a:r>
                <a:endParaRPr kumimoji="1" lang="ja-JP" altLang="en-US" b="1" dirty="0">
                  <a:latin typeface="Times New Roman" pitchFamily="18" charset="0"/>
                  <a:cs typeface="Times New Roman" pitchFamily="18" charset="0"/>
                </a:endParaRPr>
              </a:p>
            </p:txBody>
          </p:sp>
          <p:sp>
            <p:nvSpPr>
              <p:cNvPr id="9" name="テキスト ボックス 8"/>
              <p:cNvSpPr txBox="1"/>
              <p:nvPr/>
            </p:nvSpPr>
            <p:spPr>
              <a:xfrm>
                <a:off x="3068216" y="5147900"/>
                <a:ext cx="576064" cy="369332"/>
              </a:xfrm>
              <a:prstGeom prst="rect">
                <a:avLst/>
              </a:prstGeom>
              <a:solidFill>
                <a:schemeClr val="bg1"/>
              </a:solidFill>
            </p:spPr>
            <p:txBody>
              <a:bodyPr wrap="square" rtlCol="0">
                <a:spAutoFit/>
              </a:bodyPr>
              <a:lstStyle/>
              <a:p>
                <a:pPr algn="ctr"/>
                <a:r>
                  <a:rPr lang="en-US" altLang="ja-JP" b="1" dirty="0">
                    <a:latin typeface="Times New Roman" pitchFamily="18" charset="0"/>
                    <a:cs typeface="Times New Roman" pitchFamily="18" charset="0"/>
                  </a:rPr>
                  <a:t>S</a:t>
                </a:r>
                <a:r>
                  <a:rPr kumimoji="1" lang="en-US" altLang="ja-JP" b="1" dirty="0" smtClean="0">
                    <a:latin typeface="Times New Roman" pitchFamily="18" charset="0"/>
                    <a:cs typeface="Times New Roman" pitchFamily="18" charset="0"/>
                  </a:rPr>
                  <a:t>I</a:t>
                </a:r>
                <a:endParaRPr kumimoji="1" lang="ja-JP" altLang="en-US" b="1" dirty="0">
                  <a:latin typeface="Times New Roman" pitchFamily="18" charset="0"/>
                  <a:cs typeface="Times New Roman" pitchFamily="18" charset="0"/>
                </a:endParaRPr>
              </a:p>
            </p:txBody>
          </p:sp>
          <p:sp>
            <p:nvSpPr>
              <p:cNvPr id="10" name="テキスト ボックス 9"/>
              <p:cNvSpPr txBox="1"/>
              <p:nvPr/>
            </p:nvSpPr>
            <p:spPr>
              <a:xfrm>
                <a:off x="4788024" y="5157192"/>
                <a:ext cx="576064" cy="369332"/>
              </a:xfrm>
              <a:prstGeom prst="rect">
                <a:avLst/>
              </a:prstGeom>
              <a:solidFill>
                <a:schemeClr val="bg1"/>
              </a:solidFill>
            </p:spPr>
            <p:txBody>
              <a:bodyPr wrap="square" rtlCol="0">
                <a:spAutoFit/>
              </a:bodyPr>
              <a:lstStyle/>
              <a:p>
                <a:pPr algn="ctr"/>
                <a:r>
                  <a:rPr lang="en-US" altLang="ja-JP" b="1" dirty="0" smtClean="0">
                    <a:latin typeface="Times New Roman" pitchFamily="18" charset="0"/>
                    <a:cs typeface="Times New Roman" pitchFamily="18" charset="0"/>
                  </a:rPr>
                  <a:t>S</a:t>
                </a:r>
                <a:r>
                  <a:rPr lang="en-US" altLang="ja-JP" b="1" dirty="0">
                    <a:latin typeface="Times New Roman" pitchFamily="18" charset="0"/>
                    <a:cs typeface="Times New Roman" pitchFamily="18" charset="0"/>
                  </a:rPr>
                  <a:t>P</a:t>
                </a:r>
                <a:endParaRPr kumimoji="1" lang="ja-JP" altLang="en-US" b="1" dirty="0">
                  <a:latin typeface="Times New Roman" pitchFamily="18" charset="0"/>
                  <a:cs typeface="Times New Roman" pitchFamily="18" charset="0"/>
                </a:endParaRPr>
              </a:p>
            </p:txBody>
          </p:sp>
          <p:sp>
            <p:nvSpPr>
              <p:cNvPr id="11" name="テキスト ボックス 10"/>
              <p:cNvSpPr txBox="1"/>
              <p:nvPr/>
            </p:nvSpPr>
            <p:spPr>
              <a:xfrm>
                <a:off x="6156176" y="5229200"/>
                <a:ext cx="576064" cy="369332"/>
              </a:xfrm>
              <a:prstGeom prst="rect">
                <a:avLst/>
              </a:prstGeom>
              <a:solidFill>
                <a:schemeClr val="bg1"/>
              </a:solidFill>
            </p:spPr>
            <p:txBody>
              <a:bodyPr wrap="square" rtlCol="0">
                <a:spAutoFit/>
              </a:bodyPr>
              <a:lstStyle/>
              <a:p>
                <a:pPr algn="ctr"/>
                <a:r>
                  <a:rPr lang="en-US" altLang="ja-JP" b="1" dirty="0" smtClean="0">
                    <a:latin typeface="Times New Roman" pitchFamily="18" charset="0"/>
                    <a:cs typeface="Times New Roman" pitchFamily="18" charset="0"/>
                  </a:rPr>
                  <a:t>SA</a:t>
                </a:r>
                <a:endParaRPr kumimoji="1" lang="ja-JP" altLang="en-US" b="1" dirty="0">
                  <a:latin typeface="Times New Roman" pitchFamily="18" charset="0"/>
                  <a:cs typeface="Times New Roman" pitchFamily="18" charset="0"/>
                </a:endParaRPr>
              </a:p>
            </p:txBody>
          </p:sp>
          <p:sp>
            <p:nvSpPr>
              <p:cNvPr id="12" name="テキスト ボックス 11"/>
              <p:cNvSpPr txBox="1"/>
              <p:nvPr/>
            </p:nvSpPr>
            <p:spPr>
              <a:xfrm>
                <a:off x="3707903" y="4077072"/>
                <a:ext cx="792088" cy="447105"/>
              </a:xfrm>
              <a:prstGeom prst="rect">
                <a:avLst/>
              </a:prstGeom>
              <a:solidFill>
                <a:schemeClr val="bg1"/>
              </a:solidFill>
            </p:spPr>
            <p:txBody>
              <a:bodyPr wrap="square" rtlCol="0">
                <a:spAutoFit/>
              </a:bodyPr>
              <a:lstStyle/>
              <a:p>
                <a:pPr algn="ctr"/>
                <a:r>
                  <a:rPr lang="en-US" altLang="ja-JP" b="1" dirty="0" smtClean="0">
                    <a:latin typeface="Times New Roman" pitchFamily="18" charset="0"/>
                    <a:cs typeface="Times New Roman" pitchFamily="18" charset="0"/>
                  </a:rPr>
                  <a:t>NWP</a:t>
                </a:r>
                <a:endParaRPr kumimoji="1" lang="ja-JP" altLang="en-US" b="1" dirty="0">
                  <a:latin typeface="Times New Roman" pitchFamily="18" charset="0"/>
                  <a:cs typeface="Times New Roman" pitchFamily="18" charset="0"/>
                </a:endParaRPr>
              </a:p>
            </p:txBody>
          </p:sp>
          <p:sp>
            <p:nvSpPr>
              <p:cNvPr id="13" name="テキスト ボックス 12"/>
              <p:cNvSpPr txBox="1"/>
              <p:nvPr/>
            </p:nvSpPr>
            <p:spPr>
              <a:xfrm>
                <a:off x="4860032" y="4077072"/>
                <a:ext cx="720080" cy="369332"/>
              </a:xfrm>
              <a:prstGeom prst="rect">
                <a:avLst/>
              </a:prstGeom>
              <a:solidFill>
                <a:schemeClr val="bg1"/>
              </a:solidFill>
            </p:spPr>
            <p:txBody>
              <a:bodyPr wrap="square" rtlCol="0">
                <a:spAutoFit/>
              </a:bodyPr>
              <a:lstStyle/>
              <a:p>
                <a:pPr algn="ctr"/>
                <a:r>
                  <a:rPr lang="en-US" altLang="ja-JP" b="1" dirty="0" smtClean="0">
                    <a:latin typeface="Times New Roman" pitchFamily="18" charset="0"/>
                    <a:cs typeface="Times New Roman" pitchFamily="18" charset="0"/>
                  </a:rPr>
                  <a:t>NEP</a:t>
                </a:r>
                <a:endParaRPr kumimoji="1" lang="ja-JP" altLang="en-US" b="1" dirty="0">
                  <a:latin typeface="Times New Roman" pitchFamily="18" charset="0"/>
                  <a:cs typeface="Times New Roman" pitchFamily="18" charset="0"/>
                </a:endParaRPr>
              </a:p>
            </p:txBody>
          </p:sp>
          <p:sp>
            <p:nvSpPr>
              <p:cNvPr id="14" name="テキスト ボックス 13"/>
              <p:cNvSpPr txBox="1"/>
              <p:nvPr/>
            </p:nvSpPr>
            <p:spPr>
              <a:xfrm>
                <a:off x="5940152" y="4221088"/>
                <a:ext cx="576064" cy="369332"/>
              </a:xfrm>
              <a:prstGeom prst="rect">
                <a:avLst/>
              </a:prstGeom>
              <a:solidFill>
                <a:schemeClr val="bg1"/>
              </a:solidFill>
            </p:spPr>
            <p:txBody>
              <a:bodyPr wrap="square" rtlCol="0">
                <a:spAutoFit/>
              </a:bodyPr>
              <a:lstStyle/>
              <a:p>
                <a:pPr algn="ctr"/>
                <a:r>
                  <a:rPr lang="en-US" altLang="ja-JP" b="1" dirty="0">
                    <a:latin typeface="Times New Roman" pitchFamily="18" charset="0"/>
                    <a:cs typeface="Times New Roman" pitchFamily="18" charset="0"/>
                  </a:rPr>
                  <a:t>N</a:t>
                </a:r>
                <a:r>
                  <a:rPr lang="en-US" altLang="ja-JP" b="1" dirty="0" smtClean="0">
                    <a:latin typeface="Times New Roman" pitchFamily="18" charset="0"/>
                    <a:cs typeface="Times New Roman" pitchFamily="18" charset="0"/>
                  </a:rPr>
                  <a:t>A</a:t>
                </a:r>
                <a:endParaRPr kumimoji="1" lang="ja-JP" altLang="en-US" b="1" dirty="0">
                  <a:latin typeface="Times New Roman" pitchFamily="18" charset="0"/>
                  <a:cs typeface="Times New Roman" pitchFamily="18" charset="0"/>
                </a:endParaRPr>
              </a:p>
            </p:txBody>
          </p:sp>
        </p:grpSp>
        <p:sp>
          <p:nvSpPr>
            <p:cNvPr id="6" name="テキスト ボックス 5"/>
            <p:cNvSpPr txBox="1"/>
            <p:nvPr/>
          </p:nvSpPr>
          <p:spPr>
            <a:xfrm>
              <a:off x="3356248" y="6896325"/>
              <a:ext cx="2583904" cy="447105"/>
            </a:xfrm>
            <a:prstGeom prst="rect">
              <a:avLst/>
            </a:prstGeom>
            <a:solidFill>
              <a:schemeClr val="bg1"/>
            </a:solidFill>
          </p:spPr>
          <p:txBody>
            <a:bodyPr wrap="square" rtlCol="0">
              <a:spAutoFit/>
            </a:bodyPr>
            <a:lstStyle/>
            <a:p>
              <a:pPr algn="ctr"/>
              <a:r>
                <a:rPr lang="en-US" altLang="ja-JP" b="1" dirty="0" smtClean="0"/>
                <a:t>Definition of basins</a:t>
              </a:r>
              <a:endParaRPr kumimoji="1" lang="ja-JP" altLang="en-US" b="1" dirty="0"/>
            </a:p>
          </p:txBody>
        </p:sp>
      </p:grpSp>
      <p:graphicFrame>
        <p:nvGraphicFramePr>
          <p:cNvPr id="16" name="表 15"/>
          <p:cNvGraphicFramePr>
            <a:graphicFrameLocks noGrp="1"/>
          </p:cNvGraphicFramePr>
          <p:nvPr>
            <p:extLst>
              <p:ext uri="{D42A27DB-BD31-4B8C-83A1-F6EECF244321}">
                <p14:modId xmlns:p14="http://schemas.microsoft.com/office/powerpoint/2010/main" val="3478389610"/>
              </p:ext>
            </p:extLst>
          </p:nvPr>
        </p:nvGraphicFramePr>
        <p:xfrm>
          <a:off x="0" y="3861048"/>
          <a:ext cx="9144000" cy="1858645"/>
        </p:xfrm>
        <a:graphic>
          <a:graphicData uri="http://schemas.openxmlformats.org/drawingml/2006/table">
            <a:tbl>
              <a:tblPr firstRow="1" bandRow="1">
                <a:tableStyleId>{5C22544A-7EE6-4342-B048-85BDC9FD1C3A}</a:tableStyleId>
              </a:tblPr>
              <a:tblGrid>
                <a:gridCol w="899592"/>
                <a:gridCol w="624408"/>
                <a:gridCol w="762000"/>
                <a:gridCol w="762000"/>
                <a:gridCol w="762000"/>
                <a:gridCol w="762000"/>
                <a:gridCol w="762000"/>
                <a:gridCol w="762000"/>
                <a:gridCol w="762000"/>
                <a:gridCol w="762000"/>
                <a:gridCol w="762000"/>
                <a:gridCol w="762000"/>
              </a:tblGrid>
              <a:tr h="370840">
                <a:tc>
                  <a:txBody>
                    <a:bodyPr/>
                    <a:lstStyle/>
                    <a:p>
                      <a:pPr algn="ctr"/>
                      <a:endParaRPr kumimoji="1" lang="ja-JP" altLang="en-US" sz="1800" dirty="0">
                        <a:solidFill>
                          <a:schemeClr val="bg1"/>
                        </a:solidFill>
                        <a:latin typeface="Times New Roman" pitchFamily="18" charset="0"/>
                        <a:cs typeface="Times New Roman" pitchFamily="18" charset="0"/>
                      </a:endParaRPr>
                    </a:p>
                  </a:txBody>
                  <a:tcPr/>
                </a:tc>
                <a:tc>
                  <a:txBody>
                    <a:bodyPr/>
                    <a:lstStyle/>
                    <a:p>
                      <a:pPr algn="ctr" fontAlgn="ctr"/>
                      <a:r>
                        <a:rPr lang="en-US" sz="2400" b="1" i="0" u="none" strike="noStrike" dirty="0" smtClean="0">
                          <a:solidFill>
                            <a:schemeClr val="bg1"/>
                          </a:solidFill>
                          <a:effectLst/>
                          <a:latin typeface="Times New Roman"/>
                        </a:rPr>
                        <a:t>GL</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altLang="ja-JP" sz="2400" b="1" i="0" u="none" strike="noStrike" dirty="0" smtClean="0">
                          <a:solidFill>
                            <a:schemeClr val="bg1"/>
                          </a:solidFill>
                          <a:effectLst/>
                          <a:latin typeface="Times New Roman"/>
                        </a:rPr>
                        <a:t>N</a:t>
                      </a:r>
                      <a:r>
                        <a:rPr lang="en-US" sz="2400" b="1" i="0" u="none" strike="noStrike" dirty="0" smtClean="0">
                          <a:solidFill>
                            <a:schemeClr val="bg1"/>
                          </a:solidFill>
                          <a:effectLst/>
                          <a:latin typeface="Times New Roman"/>
                        </a:rPr>
                        <a:t>H</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SH</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NI</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NWP</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NEP</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NA</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SI</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SP</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NCP</a:t>
                      </a:r>
                      <a:endParaRPr lang="en-US" sz="2400" b="1" i="0" u="none" strike="noStrike" dirty="0">
                        <a:solidFill>
                          <a:schemeClr val="bg1"/>
                        </a:solidFill>
                        <a:effectLst/>
                        <a:latin typeface="Times New Roman"/>
                      </a:endParaRPr>
                    </a:p>
                  </a:txBody>
                  <a:tcPr marL="9525" marR="9525" marT="9525" marB="0" anchor="ctr"/>
                </a:tc>
                <a:tc>
                  <a:txBody>
                    <a:bodyPr/>
                    <a:lstStyle/>
                    <a:p>
                      <a:pPr algn="ctr" fontAlgn="ctr"/>
                      <a:r>
                        <a:rPr lang="en-US" sz="2400" b="1" i="0" u="none" strike="noStrike" dirty="0" smtClean="0">
                          <a:solidFill>
                            <a:schemeClr val="bg1"/>
                          </a:solidFill>
                          <a:effectLst/>
                          <a:latin typeface="Times New Roman"/>
                        </a:rPr>
                        <a:t>SA</a:t>
                      </a:r>
                      <a:endParaRPr lang="en-US" sz="2400" b="1" i="0" u="none" strike="noStrike" dirty="0">
                        <a:solidFill>
                          <a:schemeClr val="bg1"/>
                        </a:solidFill>
                        <a:effectLst/>
                        <a:latin typeface="Times New Roman"/>
                      </a:endParaRPr>
                    </a:p>
                  </a:txBody>
                  <a:tcPr marL="9525" marR="9525" marT="9525" marB="0" anchor="ctr"/>
                </a:tc>
              </a:tr>
              <a:tr h="370840">
                <a:tc>
                  <a:txBody>
                    <a:bodyPr/>
                    <a:lstStyle/>
                    <a:p>
                      <a:pPr algn="ctr"/>
                      <a:r>
                        <a:rPr kumimoji="1" lang="en-US" altLang="ja-JP" sz="1800" b="0" dirty="0" err="1" smtClean="0">
                          <a:latin typeface="Times New Roman" pitchFamily="18" charset="0"/>
                          <a:cs typeface="Times New Roman" pitchFamily="18" charset="0"/>
                        </a:rPr>
                        <a:t>Obs</a:t>
                      </a:r>
                      <a:endParaRPr kumimoji="1" lang="ja-JP" altLang="en-US" sz="1800" b="0" dirty="0">
                        <a:latin typeface="Times New Roman" pitchFamily="18" charset="0"/>
                        <a:cs typeface="Times New Roman" pitchFamily="18" charset="0"/>
                      </a:endParaRPr>
                    </a:p>
                  </a:txBody>
                  <a:tcPr/>
                </a:tc>
                <a:tc>
                  <a:txBody>
                    <a:bodyPr/>
                    <a:lstStyle/>
                    <a:p>
                      <a:pPr algn="ctr" fontAlgn="ctr"/>
                      <a:r>
                        <a:rPr lang="en-US" altLang="ja-JP" sz="1800" b="0" i="0" u="none" strike="noStrike" dirty="0">
                          <a:solidFill>
                            <a:srgbClr val="000000"/>
                          </a:solidFill>
                          <a:effectLst/>
                          <a:latin typeface="Times New Roman"/>
                        </a:rPr>
                        <a:t>109.7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73.7 </a:t>
                      </a:r>
                    </a:p>
                  </a:txBody>
                  <a:tcPr marL="9525" marR="9525" marT="9525" marB="0" anchor="ctr"/>
                </a:tc>
                <a:tc>
                  <a:txBody>
                    <a:bodyPr/>
                    <a:lstStyle/>
                    <a:p>
                      <a:pPr algn="ctr" fontAlgn="ctr"/>
                      <a:r>
                        <a:rPr lang="en-US" altLang="ja-JP" sz="1800" b="0" i="0" u="none" strike="noStrike">
                          <a:solidFill>
                            <a:srgbClr val="000000"/>
                          </a:solidFill>
                          <a:effectLst/>
                          <a:latin typeface="Times New Roman"/>
                        </a:rPr>
                        <a:t>36.0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5.0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33.6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20.4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14.7 </a:t>
                      </a:r>
                    </a:p>
                  </a:txBody>
                  <a:tcPr marL="9525" marR="9525" marT="9525" marB="0" anchor="ctr"/>
                </a:tc>
                <a:tc>
                  <a:txBody>
                    <a:bodyPr/>
                    <a:lstStyle/>
                    <a:p>
                      <a:pPr algn="ctr" fontAlgn="ctr"/>
                      <a:r>
                        <a:rPr lang="en-US" altLang="ja-JP" sz="1800" b="0" i="0" u="none" strike="noStrike">
                          <a:solidFill>
                            <a:srgbClr val="000000"/>
                          </a:solidFill>
                          <a:effectLst/>
                          <a:latin typeface="Times New Roman"/>
                        </a:rPr>
                        <a:t>21.7 </a:t>
                      </a:r>
                    </a:p>
                  </a:txBody>
                  <a:tcPr marL="9525" marR="9525" marT="9525" marB="0" anchor="ctr"/>
                </a:tc>
                <a:tc>
                  <a:txBody>
                    <a:bodyPr/>
                    <a:lstStyle/>
                    <a:p>
                      <a:pPr algn="ctr" fontAlgn="ctr"/>
                      <a:r>
                        <a:rPr lang="en-US" altLang="ja-JP" sz="1800" b="0" i="0" u="none" strike="noStrike">
                          <a:solidFill>
                            <a:srgbClr val="000000"/>
                          </a:solidFill>
                          <a:effectLst/>
                          <a:latin typeface="Times New Roman"/>
                        </a:rPr>
                        <a:t>14.3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7.9 </a:t>
                      </a:r>
                    </a:p>
                  </a:txBody>
                  <a:tcPr marL="9525" marR="9525" marT="9525" marB="0" anchor="ctr"/>
                </a:tc>
                <a:tc>
                  <a:txBody>
                    <a:bodyPr/>
                    <a:lstStyle/>
                    <a:p>
                      <a:pPr algn="ctr" fontAlgn="ctr"/>
                      <a:r>
                        <a:rPr lang="en-US" altLang="ja-JP" sz="1800" b="0" i="0" u="none" strike="noStrike" dirty="0">
                          <a:solidFill>
                            <a:srgbClr val="000000"/>
                          </a:solidFill>
                          <a:effectLst/>
                          <a:latin typeface="Times New Roman"/>
                        </a:rPr>
                        <a:t>0.0 </a:t>
                      </a:r>
                    </a:p>
                  </a:txBody>
                  <a:tcPr marL="9525" marR="9525" marT="9525" marB="0" anchor="ctr"/>
                </a:tc>
              </a:tr>
              <a:tr h="370840">
                <a:tc>
                  <a:txBody>
                    <a:bodyPr/>
                    <a:lstStyle/>
                    <a:p>
                      <a:pPr algn="ctr"/>
                      <a:r>
                        <a:rPr kumimoji="1" lang="en-US" altLang="ja-JP" sz="1800" b="0" dirty="0" smtClean="0">
                          <a:solidFill>
                            <a:schemeClr val="tx1"/>
                          </a:solidFill>
                          <a:latin typeface="Times New Roman" pitchFamily="18" charset="0"/>
                          <a:cs typeface="Times New Roman" pitchFamily="18" charset="0"/>
                        </a:rPr>
                        <a:t>Present</a:t>
                      </a:r>
                      <a:endParaRPr kumimoji="1" lang="ja-JP" altLang="en-US" sz="1800" b="0" dirty="0">
                        <a:solidFill>
                          <a:schemeClr val="tx1"/>
                        </a:solidFill>
                        <a:latin typeface="Times New Roman" pitchFamily="18" charset="0"/>
                        <a:cs typeface="Times New Roman" pitchFamily="18" charset="0"/>
                      </a:endParaRPr>
                    </a:p>
                  </a:txBody>
                  <a:tcPr>
                    <a:solidFill>
                      <a:srgbClr val="FFFF00"/>
                    </a:solidFill>
                  </a:tcPr>
                </a:tc>
                <a:tc>
                  <a:txBody>
                    <a:bodyPr/>
                    <a:lstStyle/>
                    <a:p>
                      <a:pPr algn="ctr" fontAlgn="ctr"/>
                      <a:r>
                        <a:rPr lang="en-US" altLang="ja-JP" sz="1800" b="0" i="0" u="none" strike="noStrike" dirty="0">
                          <a:solidFill>
                            <a:schemeClr val="tx1"/>
                          </a:solidFill>
                          <a:effectLst/>
                          <a:latin typeface="Times New Roman"/>
                        </a:rPr>
                        <a:t>93.3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58.1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35.2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5.8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28.6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20.1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3.7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19.1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15.6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8.2 </a:t>
                      </a:r>
                    </a:p>
                  </a:txBody>
                  <a:tcPr marL="9525" marR="9525" marT="9525" marB="0" anchor="ctr">
                    <a:solidFill>
                      <a:srgbClr val="FFFF00"/>
                    </a:solidFill>
                  </a:tcPr>
                </a:tc>
                <a:tc>
                  <a:txBody>
                    <a:bodyPr/>
                    <a:lstStyle/>
                    <a:p>
                      <a:pPr algn="ctr" fontAlgn="ctr"/>
                      <a:r>
                        <a:rPr lang="en-US" altLang="ja-JP" sz="1800" b="0" i="0" u="none" strike="noStrike" dirty="0">
                          <a:solidFill>
                            <a:schemeClr val="tx1"/>
                          </a:solidFill>
                          <a:effectLst/>
                          <a:latin typeface="Times New Roman"/>
                        </a:rPr>
                        <a:t>0.6 </a:t>
                      </a:r>
                    </a:p>
                  </a:txBody>
                  <a:tcPr marL="9525" marR="9525" marT="9525" marB="0" anchor="ctr">
                    <a:solidFill>
                      <a:srgbClr val="FFFF00"/>
                    </a:solidFill>
                  </a:tcPr>
                </a:tc>
              </a:tr>
              <a:tr h="370840">
                <a:tc>
                  <a:txBody>
                    <a:bodyPr/>
                    <a:lstStyle/>
                    <a:p>
                      <a:pPr algn="ctr"/>
                      <a:r>
                        <a:rPr kumimoji="1" lang="en-US" altLang="ja-JP" sz="1800" b="0" dirty="0" smtClean="0">
                          <a:latin typeface="Times New Roman" pitchFamily="18" charset="0"/>
                          <a:cs typeface="Times New Roman" pitchFamily="18" charset="0"/>
                        </a:rPr>
                        <a:t>Future</a:t>
                      </a:r>
                      <a:endParaRPr kumimoji="1" lang="ja-JP" altLang="en-US" sz="1800" b="0" dirty="0">
                        <a:latin typeface="Times New Roman" pitchFamily="18" charset="0"/>
                        <a:cs typeface="Times New Roman" pitchFamily="18" charset="0"/>
                      </a:endParaRPr>
                    </a:p>
                  </a:txBody>
                  <a:tcPr>
                    <a:solidFill>
                      <a:schemeClr val="accent6"/>
                    </a:solidFill>
                  </a:tcPr>
                </a:tc>
                <a:tc>
                  <a:txBody>
                    <a:bodyPr/>
                    <a:lstStyle/>
                    <a:p>
                      <a:pPr algn="ctr" fontAlgn="ctr"/>
                      <a:r>
                        <a:rPr lang="en-US" altLang="ja-JP" sz="1800" b="0" i="0" u="none" strike="noStrike" dirty="0">
                          <a:solidFill>
                            <a:srgbClr val="000000"/>
                          </a:solidFill>
                          <a:effectLst/>
                          <a:latin typeface="Times New Roman"/>
                        </a:rPr>
                        <a:t>71.4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44.0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27.4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5.6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23.3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12.6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2.6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13.1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13.8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9.0 </a:t>
                      </a:r>
                    </a:p>
                  </a:txBody>
                  <a:tcPr marL="9525" marR="9525" marT="9525" marB="0" anchor="ctr">
                    <a:solidFill>
                      <a:schemeClr val="accent6"/>
                    </a:solidFill>
                  </a:tcPr>
                </a:tc>
                <a:tc>
                  <a:txBody>
                    <a:bodyPr/>
                    <a:lstStyle/>
                    <a:p>
                      <a:pPr algn="ctr" fontAlgn="ctr"/>
                      <a:r>
                        <a:rPr lang="en-US" altLang="ja-JP" sz="1800" b="0" i="0" u="none" strike="noStrike" dirty="0">
                          <a:solidFill>
                            <a:srgbClr val="000000"/>
                          </a:solidFill>
                          <a:effectLst/>
                          <a:latin typeface="Times New Roman"/>
                        </a:rPr>
                        <a:t>0.6 </a:t>
                      </a:r>
                    </a:p>
                  </a:txBody>
                  <a:tcPr marL="9525" marR="9525" marT="9525" marB="0" anchor="ctr">
                    <a:solidFill>
                      <a:schemeClr val="accent6"/>
                    </a:solidFill>
                  </a:tcPr>
                </a:tc>
              </a:tr>
              <a:tr h="370840">
                <a:tc>
                  <a:txBody>
                    <a:bodyPr/>
                    <a:lstStyle/>
                    <a:p>
                      <a:pPr algn="ctr"/>
                      <a:r>
                        <a:rPr kumimoji="1" lang="en-US" altLang="ja-JP" sz="1800" b="0" dirty="0" smtClean="0">
                          <a:latin typeface="Times New Roman" pitchFamily="18" charset="0"/>
                          <a:cs typeface="Times New Roman" pitchFamily="18" charset="0"/>
                        </a:rPr>
                        <a:t>DIFF</a:t>
                      </a:r>
                      <a:endParaRPr kumimoji="1" lang="ja-JP" altLang="en-US" sz="1800" b="0" dirty="0">
                        <a:latin typeface="Times New Roman" pitchFamily="18" charset="0"/>
                        <a:cs typeface="Times New Roman" pitchFamily="18" charset="0"/>
                      </a:endParaRPr>
                    </a:p>
                  </a:txBody>
                  <a:tcPr/>
                </a:tc>
                <a:tc>
                  <a:txBody>
                    <a:bodyPr/>
                    <a:lstStyle/>
                    <a:p>
                      <a:pPr algn="ctr" fontAlgn="ctr"/>
                      <a:r>
                        <a:rPr lang="en-US" altLang="ja-JP" sz="1800" b="0" i="0" u="none" strike="noStrike" dirty="0">
                          <a:solidFill>
                            <a:srgbClr val="FF0000"/>
                          </a:solidFill>
                          <a:effectLst/>
                          <a:latin typeface="Times New Roman"/>
                        </a:rPr>
                        <a:t>-21.9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-14.1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-7.8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-0.2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-5.2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-7.6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-1.1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-6.0 </a:t>
                      </a:r>
                    </a:p>
                  </a:txBody>
                  <a:tcPr marL="9525" marR="9525" marT="9525" marB="0" anchor="ctr"/>
                </a:tc>
                <a:tc>
                  <a:txBody>
                    <a:bodyPr/>
                    <a:lstStyle/>
                    <a:p>
                      <a:pPr algn="ctr" fontAlgn="ctr"/>
                      <a:r>
                        <a:rPr lang="en-US" altLang="ja-JP" sz="1800" b="0" i="0" u="none" strike="noStrike" dirty="0">
                          <a:solidFill>
                            <a:srgbClr val="FF0000"/>
                          </a:solidFill>
                          <a:effectLst/>
                          <a:latin typeface="Times New Roman"/>
                        </a:rPr>
                        <a:t>-1.8 </a:t>
                      </a:r>
                    </a:p>
                  </a:txBody>
                  <a:tcPr marL="9525" marR="9525" marT="9525" marB="0" anchor="ctr"/>
                </a:tc>
                <a:tc>
                  <a:txBody>
                    <a:bodyPr/>
                    <a:lstStyle/>
                    <a:p>
                      <a:pPr algn="ctr" fontAlgn="ctr"/>
                      <a:r>
                        <a:rPr lang="en-US" altLang="ja-JP" sz="1800" b="0" i="0" u="none" strike="noStrike" dirty="0">
                          <a:solidFill>
                            <a:srgbClr val="0070C0"/>
                          </a:solidFill>
                          <a:effectLst/>
                          <a:latin typeface="Times New Roman"/>
                        </a:rPr>
                        <a:t>0.8 </a:t>
                      </a:r>
                    </a:p>
                  </a:txBody>
                  <a:tcPr marL="9525" marR="9525" marT="9525" marB="0" anchor="ctr"/>
                </a:tc>
                <a:tc>
                  <a:txBody>
                    <a:bodyPr/>
                    <a:lstStyle/>
                    <a:p>
                      <a:pPr algn="ctr" fontAlgn="ctr"/>
                      <a:r>
                        <a:rPr lang="en-US" altLang="ja-JP" sz="1800" b="0" i="0" u="none" strike="noStrike" dirty="0">
                          <a:solidFill>
                            <a:srgbClr val="0070C0"/>
                          </a:solidFill>
                          <a:effectLst/>
                          <a:latin typeface="Times New Roman"/>
                        </a:rPr>
                        <a:t>0.0 </a:t>
                      </a:r>
                    </a:p>
                  </a:txBody>
                  <a:tcPr marL="9525" marR="9525" marT="9525" marB="0" anchor="ctr"/>
                </a:tc>
              </a:tr>
            </a:tbl>
          </a:graphicData>
        </a:graphic>
      </p:graphicFrame>
      <p:sp>
        <p:nvSpPr>
          <p:cNvPr id="3" name="テキスト ボックス 2"/>
          <p:cNvSpPr txBox="1"/>
          <p:nvPr/>
        </p:nvSpPr>
        <p:spPr>
          <a:xfrm>
            <a:off x="539552" y="1372585"/>
            <a:ext cx="3744416" cy="1692771"/>
          </a:xfrm>
          <a:prstGeom prst="rect">
            <a:avLst/>
          </a:prstGeom>
          <a:noFill/>
        </p:spPr>
        <p:txBody>
          <a:bodyPr wrap="square" rtlCol="0">
            <a:spAutoFit/>
          </a:bodyPr>
          <a:lstStyle/>
          <a:p>
            <a:r>
              <a:rPr lang="en-US" altLang="ja-JP" sz="2400" dirty="0" smtClean="0"/>
              <a:t>NICAM</a:t>
            </a:r>
            <a:r>
              <a:rPr lang="ja-JP" altLang="en-US" sz="2400" dirty="0"/>
              <a:t> </a:t>
            </a:r>
            <a:r>
              <a:rPr lang="en-US" altLang="ja-JP" sz="2400" dirty="0" smtClean="0"/>
              <a:t>simulations</a:t>
            </a:r>
          </a:p>
          <a:p>
            <a:pPr marL="342900" indent="-342900">
              <a:buFont typeface="Arial" panose="020B0604020202020204" pitchFamily="34" charset="0"/>
              <a:buChar char="•"/>
            </a:pPr>
            <a:r>
              <a:rPr lang="en-US" altLang="ja-JP" sz="2000" dirty="0" smtClean="0"/>
              <a:t>TC number reduces over almost all the basins except for the central Pacific </a:t>
            </a:r>
          </a:p>
          <a:p>
            <a:r>
              <a:rPr lang="en-US" altLang="ja-JP" sz="2000" dirty="0"/>
              <a:t> </a:t>
            </a:r>
            <a:r>
              <a:rPr lang="en-US" altLang="ja-JP" sz="2000" dirty="0" smtClean="0"/>
              <a:t>     (NCP: </a:t>
            </a:r>
            <a:r>
              <a:rPr kumimoji="1" lang="en-US" altLang="ja-JP" sz="2000" dirty="0" smtClean="0"/>
              <a:t>150W-150E)</a:t>
            </a:r>
            <a:endParaRPr kumimoji="1" lang="ja-JP" altLang="en-US" sz="2000" dirty="0"/>
          </a:p>
        </p:txBody>
      </p:sp>
    </p:spTree>
    <p:extLst>
      <p:ext uri="{BB962C8B-B14F-4D97-AF65-F5344CB8AC3E}">
        <p14:creationId xmlns:p14="http://schemas.microsoft.com/office/powerpoint/2010/main" val="962190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Intensity</a:t>
            </a:r>
            <a:endParaRPr kumimoji="1" lang="ja-JP" altLang="en-US" dirty="0"/>
          </a:p>
        </p:txBody>
      </p:sp>
      <p:sp>
        <p:nvSpPr>
          <p:cNvPr id="3" name="コンテンツ プレースホルダー 2"/>
          <p:cNvSpPr>
            <a:spLocks noGrp="1"/>
          </p:cNvSpPr>
          <p:nvPr>
            <p:ph idx="4294967295"/>
          </p:nvPr>
        </p:nvSpPr>
        <p:spPr>
          <a:xfrm>
            <a:off x="86816" y="404664"/>
            <a:ext cx="8229600" cy="4525963"/>
          </a:xfrm>
        </p:spPr>
        <p:txBody>
          <a:bodyPr>
            <a:normAutofit/>
          </a:bodyPr>
          <a:lstStyle/>
          <a:p>
            <a:pPr marL="0" indent="0">
              <a:buNone/>
            </a:pPr>
            <a:r>
              <a:rPr lang="en-US" altLang="ja-JP" sz="2000" dirty="0" err="1" smtClean="0"/>
              <a:t>Maximu</a:t>
            </a:r>
            <a:r>
              <a:rPr lang="en-US" altLang="ja-JP" sz="2000" dirty="0" smtClean="0"/>
              <a:t> wind speed</a:t>
            </a:r>
          </a:p>
          <a:p>
            <a:pPr marL="0" indent="0">
              <a:buNone/>
            </a:pPr>
            <a:r>
              <a:rPr lang="ja-JP" altLang="en-US" sz="2000" dirty="0"/>
              <a:t>　</a:t>
            </a:r>
            <a:r>
              <a:rPr lang="en-US" altLang="ja-JP" sz="2000" dirty="0" smtClean="0"/>
              <a:t>6.4%</a:t>
            </a:r>
            <a:r>
              <a:rPr lang="ja-JP" altLang="en-US" sz="2000" dirty="0"/>
              <a:t> </a:t>
            </a:r>
            <a:r>
              <a:rPr lang="en-US" altLang="ja-JP" sz="2000" dirty="0" smtClean="0"/>
              <a:t>increase</a:t>
            </a:r>
          </a:p>
          <a:p>
            <a:pPr marL="0" indent="0">
              <a:buNone/>
            </a:pPr>
            <a:r>
              <a:rPr lang="en-US" altLang="ja-JP" sz="2000" dirty="0" smtClean="0"/>
              <a:t>Sea level pressure</a:t>
            </a:r>
          </a:p>
          <a:p>
            <a:pPr marL="0" indent="0">
              <a:buNone/>
            </a:pPr>
            <a:r>
              <a:rPr lang="ja-JP" altLang="en-US" sz="2000" dirty="0"/>
              <a:t>　</a:t>
            </a:r>
            <a:r>
              <a:rPr lang="en-US" altLang="ja-JP" sz="2000" dirty="0" smtClean="0"/>
              <a:t>0.9%</a:t>
            </a:r>
            <a:r>
              <a:rPr lang="ja-JP" altLang="en-US" sz="2000" dirty="0"/>
              <a:t> </a:t>
            </a:r>
            <a:r>
              <a:rPr lang="en-US" altLang="ja-JP" sz="2000" dirty="0" err="1" smtClean="0"/>
              <a:t>intendity</a:t>
            </a:r>
            <a:endParaRPr lang="en-US" altLang="ja-JP" sz="2000" dirty="0" smtClean="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895" y="-99392"/>
            <a:ext cx="6258593" cy="3496989"/>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429000"/>
            <a:ext cx="5472608" cy="3057820"/>
          </a:xfrm>
          <a:prstGeom prst="rect">
            <a:avLst/>
          </a:prstGeom>
        </p:spPr>
      </p:pic>
      <p:graphicFrame>
        <p:nvGraphicFramePr>
          <p:cNvPr id="7" name="表 6"/>
          <p:cNvGraphicFramePr>
            <a:graphicFrameLocks noGrp="1"/>
          </p:cNvGraphicFramePr>
          <p:nvPr>
            <p:extLst>
              <p:ext uri="{D42A27DB-BD31-4B8C-83A1-F6EECF244321}">
                <p14:modId xmlns:p14="http://schemas.microsoft.com/office/powerpoint/2010/main" val="4235182130"/>
              </p:ext>
            </p:extLst>
          </p:nvPr>
        </p:nvGraphicFramePr>
        <p:xfrm>
          <a:off x="0" y="3717032"/>
          <a:ext cx="3888430" cy="2917397"/>
        </p:xfrm>
        <a:graphic>
          <a:graphicData uri="http://schemas.openxmlformats.org/drawingml/2006/table">
            <a:tbl>
              <a:tblPr firstRow="1" bandRow="1">
                <a:tableStyleId>{5C22544A-7EE6-4342-B048-85BDC9FD1C3A}</a:tableStyleId>
              </a:tblPr>
              <a:tblGrid>
                <a:gridCol w="777686"/>
                <a:gridCol w="777686"/>
                <a:gridCol w="777686"/>
                <a:gridCol w="777686"/>
                <a:gridCol w="777686"/>
              </a:tblGrid>
              <a:tr h="416771">
                <a:tc>
                  <a:txBody>
                    <a:bodyPr/>
                    <a:lstStyle/>
                    <a:p>
                      <a:pPr algn="ctr"/>
                      <a:r>
                        <a:rPr kumimoji="1" lang="en-US" altLang="ja-JP" dirty="0" err="1" smtClean="0"/>
                        <a:t>var</a:t>
                      </a:r>
                      <a:endParaRPr kumimoji="1" lang="ja-JP" altLang="en-US" dirty="0"/>
                    </a:p>
                  </a:txBody>
                  <a:tcPr/>
                </a:tc>
                <a:tc>
                  <a:txBody>
                    <a:bodyPr/>
                    <a:lstStyle/>
                    <a:p>
                      <a:pPr algn="ctr"/>
                      <a:r>
                        <a:rPr kumimoji="1" lang="en-US" altLang="ja-JP" dirty="0" smtClean="0"/>
                        <a:t>case</a:t>
                      </a:r>
                      <a:endParaRPr kumimoji="1" lang="ja-JP" altLang="en-US" dirty="0"/>
                    </a:p>
                  </a:txBody>
                  <a:tcPr/>
                </a:tc>
                <a:tc>
                  <a:txBody>
                    <a:bodyPr/>
                    <a:lstStyle/>
                    <a:p>
                      <a:pPr algn="ctr"/>
                      <a:r>
                        <a:rPr kumimoji="1" lang="en-US" altLang="ja-JP" dirty="0" smtClean="0"/>
                        <a:t>Min</a:t>
                      </a:r>
                      <a:endParaRPr kumimoji="1" lang="ja-JP" altLang="en-US" dirty="0"/>
                    </a:p>
                  </a:txBody>
                  <a:tcPr/>
                </a:tc>
                <a:tc>
                  <a:txBody>
                    <a:bodyPr/>
                    <a:lstStyle/>
                    <a:p>
                      <a:pPr algn="ctr"/>
                      <a:r>
                        <a:rPr kumimoji="1" lang="en-US" altLang="ja-JP" dirty="0" smtClean="0"/>
                        <a:t>Max</a:t>
                      </a:r>
                      <a:endParaRPr kumimoji="1" lang="ja-JP" altLang="en-US" dirty="0"/>
                    </a:p>
                  </a:txBody>
                  <a:tcPr/>
                </a:tc>
                <a:tc>
                  <a:txBody>
                    <a:bodyPr/>
                    <a:lstStyle/>
                    <a:p>
                      <a:pPr algn="ctr"/>
                      <a:r>
                        <a:rPr kumimoji="1" lang="en-US" altLang="ja-JP" dirty="0" smtClean="0"/>
                        <a:t>Mean</a:t>
                      </a:r>
                      <a:endParaRPr kumimoji="1" lang="ja-JP" altLang="en-US" dirty="0"/>
                    </a:p>
                  </a:txBody>
                  <a:tcPr/>
                </a:tc>
              </a:tr>
              <a:tr h="416771">
                <a:tc rowSpan="3">
                  <a:txBody>
                    <a:bodyPr/>
                    <a:lstStyle/>
                    <a:p>
                      <a:pPr algn="ctr"/>
                      <a:r>
                        <a:rPr kumimoji="1" lang="en-US" altLang="ja-JP" dirty="0" smtClean="0"/>
                        <a:t>Sea</a:t>
                      </a:r>
                      <a:r>
                        <a:rPr kumimoji="1" lang="en-US" altLang="ja-JP" baseline="0" dirty="0" smtClean="0"/>
                        <a:t> level pres.</a:t>
                      </a:r>
                      <a:endParaRPr kumimoji="1" lang="en-US" altLang="ja-JP" dirty="0" smtClean="0"/>
                    </a:p>
                    <a:p>
                      <a:pPr algn="ctr"/>
                      <a:r>
                        <a:rPr kumimoji="1" lang="en-US" altLang="ja-JP" dirty="0" smtClean="0"/>
                        <a:t>(</a:t>
                      </a:r>
                      <a:r>
                        <a:rPr kumimoji="1" lang="en-US" altLang="ja-JP" dirty="0" err="1" smtClean="0"/>
                        <a:t>hPa</a:t>
                      </a:r>
                      <a:r>
                        <a:rPr kumimoji="1" lang="en-US" altLang="ja-JP" dirty="0" smtClean="0"/>
                        <a:t>)</a:t>
                      </a:r>
                      <a:endParaRPr kumimoji="1" lang="ja-JP" altLang="en-US" dirty="0"/>
                    </a:p>
                  </a:txBody>
                  <a:tcPr/>
                </a:tc>
                <a:tc>
                  <a:txBody>
                    <a:bodyPr/>
                    <a:lstStyle/>
                    <a:p>
                      <a:pPr algn="ctr"/>
                      <a:r>
                        <a:rPr kumimoji="1" lang="en-US" altLang="ja-JP" sz="1400" dirty="0" err="1" smtClean="0"/>
                        <a:t>Obs</a:t>
                      </a:r>
                      <a:endParaRPr kumimoji="1" lang="ja-JP" altLang="en-US" sz="1400" dirty="0"/>
                    </a:p>
                  </a:txBody>
                  <a:tcPr/>
                </a:tc>
                <a:tc>
                  <a:txBody>
                    <a:bodyPr/>
                    <a:lstStyle/>
                    <a:p>
                      <a:pPr algn="ctr"/>
                      <a:r>
                        <a:rPr kumimoji="1" lang="en-US" altLang="ja-JP" sz="1400" dirty="0" smtClean="0"/>
                        <a:t>882</a:t>
                      </a:r>
                      <a:endParaRPr kumimoji="1" lang="ja-JP" altLang="en-US" sz="1400" dirty="0"/>
                    </a:p>
                  </a:txBody>
                  <a:tcPr/>
                </a:tc>
                <a:tc>
                  <a:txBody>
                    <a:bodyPr/>
                    <a:lstStyle/>
                    <a:p>
                      <a:pPr algn="ctr"/>
                      <a:r>
                        <a:rPr kumimoji="1" lang="en-US" altLang="ja-JP" sz="1400" dirty="0" smtClean="0"/>
                        <a:t>1009</a:t>
                      </a:r>
                      <a:endParaRPr kumimoji="1" lang="ja-JP" altLang="en-US" sz="1400" dirty="0"/>
                    </a:p>
                  </a:txBody>
                  <a:tcPr/>
                </a:tc>
                <a:tc>
                  <a:txBody>
                    <a:bodyPr/>
                    <a:lstStyle/>
                    <a:p>
                      <a:pPr algn="ctr"/>
                      <a:r>
                        <a:rPr kumimoji="1" lang="en-US" altLang="ja-JP" sz="1400" dirty="0" smtClean="0"/>
                        <a:t>970.0</a:t>
                      </a:r>
                      <a:endParaRPr kumimoji="1" lang="ja-JP" altLang="en-US" sz="1400" dirty="0"/>
                    </a:p>
                  </a:txBody>
                  <a:tcPr/>
                </a:tc>
              </a:tr>
              <a:tr h="416771">
                <a:tc vMerge="1">
                  <a:txBody>
                    <a:bodyPr/>
                    <a:lstStyle/>
                    <a:p>
                      <a:endParaRPr kumimoji="1" lang="ja-JP" altLang="en-US" dirty="0"/>
                    </a:p>
                  </a:txBody>
                  <a:tcPr/>
                </a:tc>
                <a:tc>
                  <a:txBody>
                    <a:bodyPr/>
                    <a:lstStyle/>
                    <a:p>
                      <a:pPr algn="ctr"/>
                      <a:r>
                        <a:rPr kumimoji="1" lang="en-US" altLang="ja-JP" sz="1400" dirty="0" smtClean="0"/>
                        <a:t>Present</a:t>
                      </a:r>
                      <a:endParaRPr kumimoji="1" lang="ja-JP" altLang="en-US" sz="1400" dirty="0"/>
                    </a:p>
                  </a:txBody>
                  <a:tcPr/>
                </a:tc>
                <a:tc>
                  <a:txBody>
                    <a:bodyPr/>
                    <a:lstStyle/>
                    <a:p>
                      <a:pPr algn="ctr"/>
                      <a:r>
                        <a:rPr kumimoji="1" lang="en-US" altLang="ja-JP" sz="1400" dirty="0" smtClean="0"/>
                        <a:t>897.59</a:t>
                      </a:r>
                      <a:endParaRPr kumimoji="1" lang="ja-JP" altLang="en-US" sz="1400" dirty="0"/>
                    </a:p>
                  </a:txBody>
                  <a:tcPr/>
                </a:tc>
                <a:tc>
                  <a:txBody>
                    <a:bodyPr/>
                    <a:lstStyle/>
                    <a:p>
                      <a:pPr algn="ctr"/>
                      <a:r>
                        <a:rPr kumimoji="1" lang="en-US" altLang="ja-JP" sz="1400" dirty="0" smtClean="0"/>
                        <a:t>1004.4</a:t>
                      </a:r>
                      <a:endParaRPr kumimoji="1" lang="ja-JP" altLang="en-US" sz="1400" dirty="0"/>
                    </a:p>
                  </a:txBody>
                  <a:tcPr/>
                </a:tc>
                <a:tc>
                  <a:txBody>
                    <a:bodyPr/>
                    <a:lstStyle/>
                    <a:p>
                      <a:pPr algn="ctr"/>
                      <a:r>
                        <a:rPr kumimoji="1" lang="en-US" altLang="ja-JP" sz="1400" dirty="0" smtClean="0"/>
                        <a:t>971.2</a:t>
                      </a:r>
                      <a:endParaRPr kumimoji="1" lang="ja-JP" altLang="en-US" sz="1400" dirty="0"/>
                    </a:p>
                  </a:txBody>
                  <a:tcPr/>
                </a:tc>
              </a:tr>
              <a:tr h="416771">
                <a:tc vMerge="1">
                  <a:txBody>
                    <a:bodyPr/>
                    <a:lstStyle/>
                    <a:p>
                      <a:endParaRPr kumimoji="1" lang="ja-JP" altLang="en-US" dirty="0"/>
                    </a:p>
                  </a:txBody>
                  <a:tcPr/>
                </a:tc>
                <a:tc>
                  <a:txBody>
                    <a:bodyPr/>
                    <a:lstStyle/>
                    <a:p>
                      <a:pPr algn="ctr"/>
                      <a:r>
                        <a:rPr kumimoji="1" lang="en-US" altLang="ja-JP" sz="1400" dirty="0" smtClean="0"/>
                        <a:t>Future</a:t>
                      </a:r>
                      <a:endParaRPr kumimoji="1" lang="ja-JP" altLang="en-US" sz="1400" dirty="0"/>
                    </a:p>
                  </a:txBody>
                  <a:tcPr/>
                </a:tc>
                <a:tc>
                  <a:txBody>
                    <a:bodyPr/>
                    <a:lstStyle/>
                    <a:p>
                      <a:pPr algn="ctr"/>
                      <a:r>
                        <a:rPr kumimoji="1" lang="en-US" altLang="ja-JP" sz="1400" dirty="0" smtClean="0"/>
                        <a:t>889.28</a:t>
                      </a:r>
                      <a:endParaRPr kumimoji="1" lang="ja-JP" altLang="en-US" sz="1400" dirty="0"/>
                    </a:p>
                  </a:txBody>
                  <a:tcPr/>
                </a:tc>
                <a:tc>
                  <a:txBody>
                    <a:bodyPr/>
                    <a:lstStyle/>
                    <a:p>
                      <a:pPr algn="ctr"/>
                      <a:r>
                        <a:rPr kumimoji="1" lang="en-US" altLang="ja-JP" sz="1400" dirty="0" smtClean="0"/>
                        <a:t>1004.0</a:t>
                      </a:r>
                      <a:endParaRPr kumimoji="1" lang="ja-JP" altLang="en-US" sz="1400" dirty="0"/>
                    </a:p>
                  </a:txBody>
                  <a:tcPr/>
                </a:tc>
                <a:tc>
                  <a:txBody>
                    <a:bodyPr/>
                    <a:lstStyle/>
                    <a:p>
                      <a:pPr algn="ctr"/>
                      <a:r>
                        <a:rPr kumimoji="1" lang="en-US" altLang="ja-JP" sz="1400" dirty="0" smtClean="0"/>
                        <a:t>970.0</a:t>
                      </a:r>
                    </a:p>
                  </a:txBody>
                  <a:tcPr/>
                </a:tc>
              </a:tr>
              <a:tr h="416771">
                <a:tc rowSpan="3">
                  <a:txBody>
                    <a:bodyPr/>
                    <a:lstStyle/>
                    <a:p>
                      <a:pPr algn="ctr"/>
                      <a:r>
                        <a:rPr kumimoji="1" lang="en-US" altLang="ja-JP" dirty="0" err="1" smtClean="0"/>
                        <a:t>Max.wind</a:t>
                      </a:r>
                      <a:r>
                        <a:rPr kumimoji="1" lang="en-US" altLang="ja-JP" dirty="0" smtClean="0"/>
                        <a:t> speed</a:t>
                      </a:r>
                    </a:p>
                    <a:p>
                      <a:pPr algn="ctr"/>
                      <a:r>
                        <a:rPr kumimoji="1" lang="en-US" altLang="ja-JP" dirty="0" smtClean="0"/>
                        <a:t>(ms</a:t>
                      </a:r>
                      <a:r>
                        <a:rPr kumimoji="1" lang="en-US" altLang="ja-JP" baseline="30000" dirty="0" smtClean="0"/>
                        <a:t>-1</a:t>
                      </a:r>
                      <a:r>
                        <a:rPr kumimoji="1" lang="en-US" altLang="ja-JP" dirty="0" smtClean="0"/>
                        <a:t>)</a:t>
                      </a:r>
                      <a:endParaRPr kumimoji="1" lang="ja-JP" altLang="en-US" dirty="0"/>
                    </a:p>
                  </a:txBody>
                  <a:tcPr/>
                </a:tc>
                <a:tc>
                  <a:txBody>
                    <a:bodyPr/>
                    <a:lstStyle/>
                    <a:p>
                      <a:pPr algn="ctr"/>
                      <a:r>
                        <a:rPr kumimoji="1" lang="en-US" altLang="ja-JP" sz="1400" dirty="0" err="1" smtClean="0"/>
                        <a:t>Obs</a:t>
                      </a:r>
                      <a:endParaRPr kumimoji="1" lang="ja-JP" altLang="en-US" sz="1400" dirty="0"/>
                    </a:p>
                  </a:txBody>
                  <a:tcPr/>
                </a:tc>
                <a:tc>
                  <a:txBody>
                    <a:bodyPr/>
                    <a:lstStyle/>
                    <a:p>
                      <a:pPr algn="ctr"/>
                      <a:r>
                        <a:rPr kumimoji="1" lang="en-US" altLang="ja-JP" sz="1400" dirty="0" smtClean="0"/>
                        <a:t>17.52</a:t>
                      </a:r>
                      <a:endParaRPr kumimoji="1" lang="ja-JP" altLang="en-US" sz="1400" dirty="0"/>
                    </a:p>
                  </a:txBody>
                  <a:tcPr/>
                </a:tc>
                <a:tc>
                  <a:txBody>
                    <a:bodyPr/>
                    <a:lstStyle/>
                    <a:p>
                      <a:pPr algn="ctr"/>
                      <a:r>
                        <a:rPr kumimoji="1" lang="en-US" altLang="ja-JP" sz="1400" dirty="0" smtClean="0"/>
                        <a:t>82.24</a:t>
                      </a:r>
                      <a:endParaRPr kumimoji="1" lang="ja-JP" altLang="en-US" sz="1400" dirty="0"/>
                    </a:p>
                  </a:txBody>
                  <a:tcPr/>
                </a:tc>
                <a:tc>
                  <a:txBody>
                    <a:bodyPr/>
                    <a:lstStyle/>
                    <a:p>
                      <a:pPr algn="ctr"/>
                      <a:r>
                        <a:rPr kumimoji="1" lang="en-US" altLang="ja-JP" sz="1400" dirty="0" smtClean="0"/>
                        <a:t>38.4</a:t>
                      </a:r>
                      <a:endParaRPr kumimoji="1" lang="ja-JP" altLang="en-US" sz="1400" dirty="0"/>
                    </a:p>
                  </a:txBody>
                  <a:tcPr/>
                </a:tc>
              </a:tr>
              <a:tr h="416771">
                <a:tc vMerge="1">
                  <a:txBody>
                    <a:bodyPr/>
                    <a:lstStyle/>
                    <a:p>
                      <a:endParaRPr kumimoji="1" lang="ja-JP" altLang="en-US" dirty="0"/>
                    </a:p>
                  </a:txBody>
                  <a:tcPr/>
                </a:tc>
                <a:tc>
                  <a:txBody>
                    <a:bodyPr/>
                    <a:lstStyle/>
                    <a:p>
                      <a:pPr algn="ctr"/>
                      <a:r>
                        <a:rPr kumimoji="1" lang="en-US" altLang="ja-JP" sz="1400" dirty="0" smtClean="0"/>
                        <a:t>Present</a:t>
                      </a:r>
                      <a:endParaRPr kumimoji="1" lang="ja-JP" altLang="en-US" sz="1400" dirty="0"/>
                    </a:p>
                  </a:txBody>
                  <a:tcPr/>
                </a:tc>
                <a:tc>
                  <a:txBody>
                    <a:bodyPr/>
                    <a:lstStyle/>
                    <a:p>
                      <a:pPr algn="ctr"/>
                      <a:r>
                        <a:rPr kumimoji="1" lang="en-US" altLang="ja-JP" sz="1400" dirty="0" smtClean="0"/>
                        <a:t>20.4</a:t>
                      </a:r>
                      <a:endParaRPr kumimoji="1" lang="ja-JP" altLang="en-US" sz="1400" dirty="0"/>
                    </a:p>
                  </a:txBody>
                  <a:tcPr/>
                </a:tc>
                <a:tc>
                  <a:txBody>
                    <a:bodyPr/>
                    <a:lstStyle/>
                    <a:p>
                      <a:pPr algn="ctr"/>
                      <a:r>
                        <a:rPr kumimoji="1" lang="en-US" altLang="ja-JP" sz="1400" dirty="0" smtClean="0"/>
                        <a:t>61.1</a:t>
                      </a:r>
                      <a:endParaRPr kumimoji="1" lang="ja-JP" altLang="en-US" sz="1400" dirty="0"/>
                    </a:p>
                  </a:txBody>
                  <a:tcPr/>
                </a:tc>
                <a:tc>
                  <a:txBody>
                    <a:bodyPr/>
                    <a:lstStyle/>
                    <a:p>
                      <a:pPr algn="ctr"/>
                      <a:r>
                        <a:rPr kumimoji="1" lang="en-US" altLang="ja-JP" sz="1400" dirty="0" smtClean="0"/>
                        <a:t>36.5</a:t>
                      </a:r>
                      <a:endParaRPr kumimoji="1" lang="ja-JP" altLang="en-US" sz="1400" dirty="0"/>
                    </a:p>
                  </a:txBody>
                  <a:tcPr/>
                </a:tc>
              </a:tr>
              <a:tr h="416771">
                <a:tc vMerge="1">
                  <a:txBody>
                    <a:bodyPr/>
                    <a:lstStyle/>
                    <a:p>
                      <a:endParaRPr kumimoji="1" lang="ja-JP" altLang="en-US" dirty="0"/>
                    </a:p>
                  </a:txBody>
                  <a:tcPr/>
                </a:tc>
                <a:tc>
                  <a:txBody>
                    <a:bodyPr/>
                    <a:lstStyle/>
                    <a:p>
                      <a:pPr algn="ctr"/>
                      <a:r>
                        <a:rPr kumimoji="1" lang="en-US" altLang="ja-JP" sz="1400" dirty="0" smtClean="0"/>
                        <a:t>Future</a:t>
                      </a:r>
                      <a:endParaRPr kumimoji="1" lang="ja-JP" altLang="en-US" sz="1400" dirty="0"/>
                    </a:p>
                  </a:txBody>
                  <a:tcPr/>
                </a:tc>
                <a:tc>
                  <a:txBody>
                    <a:bodyPr/>
                    <a:lstStyle/>
                    <a:p>
                      <a:pPr algn="ctr"/>
                      <a:r>
                        <a:rPr kumimoji="1" lang="en-US" altLang="ja-JP" sz="1400" dirty="0" smtClean="0"/>
                        <a:t>21.7</a:t>
                      </a:r>
                      <a:endParaRPr kumimoji="1" lang="ja-JP" altLang="en-US" sz="1400" dirty="0"/>
                    </a:p>
                  </a:txBody>
                  <a:tcPr/>
                </a:tc>
                <a:tc>
                  <a:txBody>
                    <a:bodyPr/>
                    <a:lstStyle/>
                    <a:p>
                      <a:pPr algn="ctr"/>
                      <a:r>
                        <a:rPr kumimoji="1" lang="en-US" altLang="ja-JP" sz="1400" dirty="0" smtClean="0"/>
                        <a:t>64.8</a:t>
                      </a:r>
                      <a:endParaRPr kumimoji="1" lang="ja-JP"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37.3</a:t>
                      </a:r>
                      <a:endParaRPr kumimoji="1" lang="ja-JP" altLang="en-US" sz="1400" dirty="0" smtClean="0"/>
                    </a:p>
                  </a:txBody>
                  <a:tcPr/>
                </a:tc>
              </a:tr>
            </a:tbl>
          </a:graphicData>
        </a:graphic>
      </p:graphicFrame>
      <p:sp>
        <p:nvSpPr>
          <p:cNvPr id="4" name="テキスト ボックス 3"/>
          <p:cNvSpPr txBox="1"/>
          <p:nvPr/>
        </p:nvSpPr>
        <p:spPr>
          <a:xfrm>
            <a:off x="6948264" y="476672"/>
            <a:ext cx="1872208" cy="923330"/>
          </a:xfrm>
          <a:prstGeom prst="rect">
            <a:avLst/>
          </a:prstGeom>
          <a:noFill/>
        </p:spPr>
        <p:txBody>
          <a:bodyPr wrap="square" rtlCol="0">
            <a:spAutoFit/>
          </a:bodyPr>
          <a:lstStyle/>
          <a:p>
            <a:r>
              <a:rPr kumimoji="1" lang="en-US" altLang="ja-JP" b="1" dirty="0" smtClean="0">
                <a:solidFill>
                  <a:srgbClr val="0070C0"/>
                </a:solidFill>
              </a:rPr>
              <a:t>Blue: observation</a:t>
            </a:r>
          </a:p>
          <a:p>
            <a:r>
              <a:rPr lang="en-US" altLang="ja-JP" b="1" dirty="0" smtClean="0"/>
              <a:t>Black: present</a:t>
            </a:r>
          </a:p>
          <a:p>
            <a:r>
              <a:rPr lang="en-US" altLang="ja-JP" b="1" dirty="0" smtClean="0">
                <a:solidFill>
                  <a:srgbClr val="FF0000"/>
                </a:solidFill>
              </a:rPr>
              <a:t>Red: future</a:t>
            </a:r>
            <a:endParaRPr kumimoji="1" lang="ja-JP" altLang="en-US" b="1" dirty="0">
              <a:solidFill>
                <a:srgbClr val="FF0000"/>
              </a:solidFill>
            </a:endParaRPr>
          </a:p>
        </p:txBody>
      </p:sp>
    </p:spTree>
    <p:extLst>
      <p:ext uri="{BB962C8B-B14F-4D97-AF65-F5344CB8AC3E}">
        <p14:creationId xmlns:p14="http://schemas.microsoft.com/office/powerpoint/2010/main" val="42224529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029993"/>
            <a:ext cx="1968797" cy="223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82412" y="-19571"/>
            <a:ext cx="8229600" cy="1143000"/>
          </a:xfrm>
        </p:spPr>
        <p:txBody>
          <a:bodyPr>
            <a:normAutofit/>
          </a:bodyPr>
          <a:lstStyle/>
          <a:p>
            <a:r>
              <a:rPr lang="en-US" altLang="ja-JP" sz="4000" dirty="0" smtClean="0"/>
              <a:t>Change in TCs approaching Japan</a:t>
            </a:r>
            <a:endParaRPr kumimoji="1" lang="ja-JP" altLang="en-US" sz="4000"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6752"/>
            <a:ext cx="4706888" cy="3255598"/>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061834"/>
            <a:ext cx="4706888" cy="3255598"/>
          </a:xfrm>
          <a:prstGeom prst="rect">
            <a:avLst/>
          </a:prstGeom>
        </p:spPr>
      </p:pic>
      <p:sp>
        <p:nvSpPr>
          <p:cNvPr id="7" name="テキスト ボックス 6"/>
          <p:cNvSpPr txBox="1"/>
          <p:nvPr/>
        </p:nvSpPr>
        <p:spPr>
          <a:xfrm>
            <a:off x="4937780" y="5617625"/>
            <a:ext cx="4206220" cy="1200329"/>
          </a:xfrm>
          <a:prstGeom prst="rect">
            <a:avLst/>
          </a:prstGeom>
          <a:solidFill>
            <a:schemeClr val="bg1"/>
          </a:solidFill>
        </p:spPr>
        <p:txBody>
          <a:bodyPr wrap="square" rtlCol="0">
            <a:spAutoFit/>
          </a:bodyPr>
          <a:lstStyle/>
          <a:p>
            <a:r>
              <a:rPr kumimoji="1" lang="en-US" altLang="ja-JP" b="1" dirty="0" smtClean="0">
                <a:solidFill>
                  <a:srgbClr val="FF0000"/>
                </a:solidFill>
              </a:rPr>
              <a:t>Future strongest TC</a:t>
            </a:r>
          </a:p>
          <a:p>
            <a:r>
              <a:rPr kumimoji="1" lang="en-US" altLang="ja-JP" dirty="0" smtClean="0"/>
              <a:t>Landfall on East of Chiba</a:t>
            </a:r>
          </a:p>
          <a:p>
            <a:r>
              <a:rPr lang="en-US" altLang="ja-JP" dirty="0" smtClean="0"/>
              <a:t>SLP: 9</a:t>
            </a:r>
            <a:r>
              <a:rPr kumimoji="1" lang="en-US" altLang="ja-JP" dirty="0" smtClean="0"/>
              <a:t>30 </a:t>
            </a:r>
            <a:r>
              <a:rPr kumimoji="1" lang="en-US" altLang="ja-JP" dirty="0" err="1" smtClean="0"/>
              <a:t>hPa</a:t>
            </a:r>
            <a:endParaRPr kumimoji="1" lang="en-US" altLang="ja-JP" dirty="0" smtClean="0"/>
          </a:p>
          <a:p>
            <a:r>
              <a:rPr lang="en-US" altLang="ja-JP" dirty="0" smtClean="0"/>
              <a:t>MWS: 50.5 m/s</a:t>
            </a:r>
            <a:endParaRPr kumimoji="1" lang="ja-JP" altLang="en-US" dirty="0"/>
          </a:p>
        </p:txBody>
      </p:sp>
      <p:sp>
        <p:nvSpPr>
          <p:cNvPr id="6" name="テキスト ボックス 5"/>
          <p:cNvSpPr txBox="1"/>
          <p:nvPr/>
        </p:nvSpPr>
        <p:spPr>
          <a:xfrm>
            <a:off x="5305154" y="2708920"/>
            <a:ext cx="3384376" cy="646331"/>
          </a:xfrm>
          <a:prstGeom prst="rect">
            <a:avLst/>
          </a:prstGeom>
          <a:solidFill>
            <a:schemeClr val="bg1"/>
          </a:solidFill>
        </p:spPr>
        <p:txBody>
          <a:bodyPr wrap="square" rtlCol="0">
            <a:spAutoFit/>
          </a:bodyPr>
          <a:lstStyle/>
          <a:p>
            <a:r>
              <a:rPr kumimoji="1" lang="en-US" altLang="ja-JP" dirty="0" smtClean="0"/>
              <a:t>TC passing </a:t>
            </a:r>
          </a:p>
          <a:p>
            <a:r>
              <a:rPr kumimoji="1" lang="en-US" altLang="ja-JP" dirty="0" smtClean="0"/>
              <a:t>the area (30-45N,  130-145E)</a:t>
            </a:r>
          </a:p>
        </p:txBody>
      </p:sp>
      <p:sp>
        <p:nvSpPr>
          <p:cNvPr id="8" name="正方形/長方形 7"/>
          <p:cNvSpPr/>
          <p:nvPr/>
        </p:nvSpPr>
        <p:spPr>
          <a:xfrm>
            <a:off x="5348632" y="3355251"/>
            <a:ext cx="1701824" cy="923330"/>
          </a:xfrm>
          <a:prstGeom prst="rect">
            <a:avLst/>
          </a:prstGeom>
        </p:spPr>
        <p:txBody>
          <a:bodyPr wrap="square">
            <a:spAutoFit/>
          </a:bodyPr>
          <a:lstStyle/>
          <a:p>
            <a:r>
              <a:rPr lang="en-US" altLang="ja-JP" dirty="0" smtClean="0"/>
              <a:t>TC numbers</a:t>
            </a:r>
          </a:p>
          <a:p>
            <a:r>
              <a:rPr lang="en-US" altLang="ja-JP" dirty="0" smtClean="0"/>
              <a:t>57 </a:t>
            </a:r>
            <a:r>
              <a:rPr lang="en-US" altLang="ja-JP" dirty="0">
                <a:sym typeface="Wingdings" panose="05000000000000000000" pitchFamily="2" charset="2"/>
              </a:rPr>
              <a:t> </a:t>
            </a:r>
            <a:r>
              <a:rPr lang="en-US" altLang="ja-JP" dirty="0" smtClean="0">
                <a:sym typeface="Wingdings" panose="05000000000000000000" pitchFamily="2" charset="2"/>
              </a:rPr>
              <a:t>51</a:t>
            </a:r>
            <a:endParaRPr lang="en-US" altLang="ja-JP" dirty="0"/>
          </a:p>
          <a:p>
            <a:r>
              <a:rPr lang="en-US" altLang="ja-JP" dirty="0" smtClean="0"/>
              <a:t>10%</a:t>
            </a:r>
            <a:r>
              <a:rPr lang="ja-JP" altLang="en-US" dirty="0"/>
              <a:t> </a:t>
            </a:r>
            <a:r>
              <a:rPr lang="en-US" altLang="ja-JP" dirty="0" smtClean="0"/>
              <a:t>reduction</a:t>
            </a:r>
            <a:endParaRPr lang="ja-JP" altLang="en-US" dirty="0"/>
          </a:p>
        </p:txBody>
      </p:sp>
      <p:sp>
        <p:nvSpPr>
          <p:cNvPr id="10" name="テキスト ボックス 9"/>
          <p:cNvSpPr txBox="1"/>
          <p:nvPr/>
        </p:nvSpPr>
        <p:spPr>
          <a:xfrm>
            <a:off x="4892458" y="4316903"/>
            <a:ext cx="4251541" cy="1200329"/>
          </a:xfrm>
          <a:prstGeom prst="rect">
            <a:avLst/>
          </a:prstGeom>
          <a:solidFill>
            <a:schemeClr val="bg1"/>
          </a:solidFill>
        </p:spPr>
        <p:txBody>
          <a:bodyPr wrap="square" rtlCol="0">
            <a:spAutoFit/>
          </a:bodyPr>
          <a:lstStyle/>
          <a:p>
            <a:r>
              <a:rPr kumimoji="1" lang="en-US" altLang="ja-JP" b="1" dirty="0" smtClean="0">
                <a:solidFill>
                  <a:srgbClr val="FF0000"/>
                </a:solidFill>
              </a:rPr>
              <a:t>Present strongest TC</a:t>
            </a:r>
          </a:p>
          <a:p>
            <a:r>
              <a:rPr lang="en-US" altLang="ja-JP" dirty="0" smtClean="0"/>
              <a:t>Landfall on </a:t>
            </a:r>
            <a:r>
              <a:rPr lang="en-US" altLang="ja-JP" dirty="0" err="1" smtClean="0"/>
              <a:t>Shizuoka~Kanagawa</a:t>
            </a:r>
            <a:endParaRPr lang="en-US" altLang="ja-JP" dirty="0"/>
          </a:p>
          <a:p>
            <a:r>
              <a:rPr lang="en-US" altLang="ja-JP" dirty="0" smtClean="0"/>
              <a:t>SLP: 950-940 </a:t>
            </a:r>
            <a:r>
              <a:rPr lang="en-US" altLang="ja-JP" dirty="0" err="1" smtClean="0"/>
              <a:t>hPa</a:t>
            </a:r>
            <a:endParaRPr lang="en-US" altLang="ja-JP" dirty="0"/>
          </a:p>
          <a:p>
            <a:r>
              <a:rPr lang="en-US" altLang="ja-JP" dirty="0" smtClean="0"/>
              <a:t>MWS: 50.5 m/s</a:t>
            </a:r>
            <a:endParaRPr lang="en-US" altLang="ja-JP" dirty="0"/>
          </a:p>
        </p:txBody>
      </p:sp>
    </p:spTree>
    <p:extLst>
      <p:ext uri="{BB962C8B-B14F-4D97-AF65-F5344CB8AC3E}">
        <p14:creationId xmlns:p14="http://schemas.microsoft.com/office/powerpoint/2010/main" val="24769715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332656"/>
            <a:ext cx="8424936" cy="646331"/>
          </a:xfrm>
          <a:prstGeom prst="rect">
            <a:avLst/>
          </a:prstGeom>
          <a:noFill/>
        </p:spPr>
        <p:txBody>
          <a:bodyPr wrap="square" rtlCol="0">
            <a:spAutoFit/>
          </a:bodyPr>
          <a:lstStyle/>
          <a:p>
            <a:pPr algn="ctr"/>
            <a:r>
              <a:rPr kumimoji="1" lang="en-US" altLang="ja-JP" sz="3600" dirty="0" smtClean="0"/>
              <a:t>Summary</a:t>
            </a:r>
            <a:endParaRPr kumimoji="1" lang="ja-JP" altLang="en-US" sz="3600" dirty="0"/>
          </a:p>
        </p:txBody>
      </p:sp>
      <p:sp>
        <p:nvSpPr>
          <p:cNvPr id="3" name="テキスト ボックス 2"/>
          <p:cNvSpPr txBox="1"/>
          <p:nvPr/>
        </p:nvSpPr>
        <p:spPr>
          <a:xfrm>
            <a:off x="593812" y="1772816"/>
            <a:ext cx="8028384" cy="3970318"/>
          </a:xfrm>
          <a:prstGeom prst="rect">
            <a:avLst/>
          </a:prstGeom>
          <a:noFill/>
        </p:spPr>
        <p:txBody>
          <a:bodyPr wrap="square" rtlCol="0">
            <a:spAutoFit/>
          </a:bodyPr>
          <a:lstStyle/>
          <a:p>
            <a:r>
              <a:rPr lang="en-US" altLang="ja-JP" sz="2800" dirty="0" smtClean="0"/>
              <a:t>NICAM: over 10 years development</a:t>
            </a:r>
          </a:p>
          <a:p>
            <a:pPr lvl="1"/>
            <a:r>
              <a:rPr lang="en-US" altLang="ja-JP" sz="2800" dirty="0" smtClean="0"/>
              <a:t>Similar icosahedral models being developed in many countries</a:t>
            </a:r>
          </a:p>
          <a:p>
            <a:r>
              <a:rPr lang="en-US" altLang="ja-JP" sz="2800" dirty="0" smtClean="0"/>
              <a:t>Multi-scale structure of convective systems</a:t>
            </a:r>
          </a:p>
          <a:p>
            <a:r>
              <a:rPr lang="en-US" altLang="ja-JP" sz="2800" dirty="0" smtClean="0"/>
              <a:t>Synergy with earth observations</a:t>
            </a:r>
          </a:p>
          <a:p>
            <a:r>
              <a:rPr lang="en-US" altLang="ja-JP" sz="2800" dirty="0" smtClean="0"/>
              <a:t>NICAM researches </a:t>
            </a:r>
            <a:r>
              <a:rPr lang="en-US" altLang="ja-JP" sz="2800" dirty="0"/>
              <a:t>using K-computer</a:t>
            </a:r>
            <a:endParaRPr lang="ja-JP" altLang="en-US" sz="2800" dirty="0"/>
          </a:p>
          <a:p>
            <a:pPr marL="457200" indent="-457200">
              <a:buFont typeface="Arial" panose="020B0604020202020204" pitchFamily="34" charset="0"/>
              <a:buChar char="•"/>
            </a:pPr>
            <a:r>
              <a:rPr lang="en-US" altLang="ja-JP" sz="2800" dirty="0" smtClean="0"/>
              <a:t>A sub-kilometer experiment</a:t>
            </a:r>
            <a:endParaRPr lang="en-US" altLang="ja-JP" sz="2800" dirty="0"/>
          </a:p>
          <a:p>
            <a:pPr marL="457200" indent="-457200">
              <a:buFont typeface="Arial" panose="020B0604020202020204" pitchFamily="34" charset="0"/>
              <a:buChar char="•"/>
            </a:pPr>
            <a:r>
              <a:rPr lang="en-US" altLang="ja-JP" sz="2800" dirty="0" smtClean="0"/>
              <a:t>Extended </a:t>
            </a:r>
            <a:r>
              <a:rPr lang="en-US" altLang="ja-JP" sz="2800" dirty="0" smtClean="0"/>
              <a:t>forecast </a:t>
            </a:r>
            <a:r>
              <a:rPr lang="en-US" altLang="ja-JP" sz="2800" dirty="0" smtClean="0"/>
              <a:t>for </a:t>
            </a:r>
            <a:r>
              <a:rPr lang="en-US" altLang="ja-JP" sz="2800" dirty="0" smtClean="0"/>
              <a:t>one-month</a:t>
            </a:r>
            <a:endParaRPr lang="en-US" altLang="ja-JP" sz="2800" dirty="0" smtClean="0"/>
          </a:p>
          <a:p>
            <a:pPr marL="457200" indent="-457200">
              <a:buFont typeface="Arial" panose="020B0604020202020204" pitchFamily="34" charset="0"/>
              <a:buChar char="•"/>
            </a:pPr>
            <a:r>
              <a:rPr lang="en-US" altLang="ja-JP" sz="2800" dirty="0" smtClean="0"/>
              <a:t>Future change of tropical cyclones</a:t>
            </a:r>
            <a:endParaRPr kumimoji="1" lang="en-US" altLang="ja-JP" sz="2800" dirty="0" smtClean="0"/>
          </a:p>
        </p:txBody>
      </p:sp>
    </p:spTree>
    <p:extLst>
      <p:ext uri="{BB962C8B-B14F-4D97-AF65-F5344CB8AC3E}">
        <p14:creationId xmlns:p14="http://schemas.microsoft.com/office/powerpoint/2010/main" val="1438907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0.gstatic.com/images?q=tbn:ANd9GcT23LRpYUFQtmNnCoEdyIucAdmUlNIu465T_G3fkdSjO7j0hC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5286375"/>
            <a:ext cx="39274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http://www.earthsimulator.org.uk/launch_images/esc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5273675"/>
            <a:ext cx="23352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0" y="0"/>
            <a:ext cx="914400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r>
              <a:rPr lang="en-US" altLang="ja-JP" sz="2800" kern="0" dirty="0" smtClean="0">
                <a:solidFill>
                  <a:srgbClr val="00B0F0"/>
                </a:solidFill>
              </a:rPr>
              <a:t>NICAM: </a:t>
            </a:r>
            <a:r>
              <a:rPr lang="en-US" altLang="ja-JP" sz="2800" kern="0" dirty="0" err="1" smtClean="0">
                <a:solidFill>
                  <a:srgbClr val="00B0F0"/>
                </a:solidFill>
              </a:rPr>
              <a:t>Nonhydrostatic</a:t>
            </a:r>
            <a:r>
              <a:rPr lang="en-US" altLang="ja-JP" sz="2800" kern="0" dirty="0" smtClean="0">
                <a:solidFill>
                  <a:srgbClr val="00B0F0"/>
                </a:solidFill>
              </a:rPr>
              <a:t> </a:t>
            </a:r>
            <a:r>
              <a:rPr lang="en-US" altLang="ja-JP" sz="2800" kern="0" dirty="0" err="1" smtClean="0">
                <a:solidFill>
                  <a:srgbClr val="00B0F0"/>
                </a:solidFill>
              </a:rPr>
              <a:t>Icosahedal</a:t>
            </a:r>
            <a:r>
              <a:rPr lang="en-US" altLang="ja-JP" sz="2800" kern="0" dirty="0" smtClean="0">
                <a:solidFill>
                  <a:srgbClr val="00B0F0"/>
                </a:solidFill>
              </a:rPr>
              <a:t> Atmospheric Model</a:t>
            </a:r>
            <a:endParaRPr lang="ja-JP" altLang="ja-JP" sz="2800" kern="0" dirty="0" smtClean="0">
              <a:solidFill>
                <a:srgbClr val="00B0F0"/>
              </a:solidFill>
            </a:endParaRPr>
          </a:p>
        </p:txBody>
      </p:sp>
      <p:sp>
        <p:nvSpPr>
          <p:cNvPr id="11" name="コンテンツ プレースホルダ 4"/>
          <p:cNvSpPr>
            <a:spLocks noGrp="1"/>
          </p:cNvSpPr>
          <p:nvPr>
            <p:ph sz="half" idx="1"/>
          </p:nvPr>
        </p:nvSpPr>
        <p:spPr>
          <a:xfrm>
            <a:off x="-19050" y="836712"/>
            <a:ext cx="8767514" cy="5643563"/>
          </a:xfrm>
        </p:spPr>
        <p:txBody>
          <a:bodyPr>
            <a:normAutofit/>
          </a:bodyPr>
          <a:lstStyle/>
          <a:p>
            <a:pPr eaLnBrk="1" hangingPunct="1">
              <a:defRPr/>
            </a:pPr>
            <a:r>
              <a:rPr lang="en-US" altLang="ja-JP" sz="2000" dirty="0" smtClean="0"/>
              <a:t>Development since 2000</a:t>
            </a:r>
          </a:p>
          <a:p>
            <a:pPr marL="457200" lvl="1" indent="0">
              <a:buFont typeface="Arial" charset="0"/>
              <a:buNone/>
              <a:defRPr/>
            </a:pPr>
            <a:r>
              <a:rPr lang="en-US" altLang="ja-JP" sz="2000" dirty="0" smtClean="0"/>
              <a:t>Tomita and Satoh (2005, </a:t>
            </a:r>
            <a:r>
              <a:rPr lang="en-US" altLang="ja-JP" sz="2000" i="1" dirty="0" smtClean="0"/>
              <a:t>Fluid </a:t>
            </a:r>
            <a:r>
              <a:rPr lang="en-US" altLang="ja-JP" sz="2000" i="1" dirty="0" err="1" smtClean="0"/>
              <a:t>Dyn</a:t>
            </a:r>
            <a:r>
              <a:rPr lang="en-US" altLang="ja-JP" sz="2000" i="1" dirty="0" smtClean="0"/>
              <a:t>. Res.</a:t>
            </a:r>
            <a:r>
              <a:rPr lang="en-US" altLang="ja-JP" sz="2000" dirty="0" smtClean="0"/>
              <a:t>)</a:t>
            </a:r>
          </a:p>
          <a:p>
            <a:pPr marL="457200" lvl="1" indent="0">
              <a:buFont typeface="Arial" charset="0"/>
              <a:buNone/>
              <a:defRPr/>
            </a:pPr>
            <a:r>
              <a:rPr lang="en-US" altLang="ja-JP" sz="2000" dirty="0" smtClean="0"/>
              <a:t>Satoh et al. (2008, </a:t>
            </a:r>
            <a:r>
              <a:rPr lang="en-US" altLang="ja-JP" sz="2000" i="1" dirty="0" smtClean="0"/>
              <a:t>J. Comp. Phys.</a:t>
            </a:r>
            <a:r>
              <a:rPr lang="en-US" altLang="ja-JP" sz="2000" dirty="0" smtClean="0"/>
              <a:t>)</a:t>
            </a:r>
          </a:p>
          <a:p>
            <a:pPr eaLnBrk="1" hangingPunct="1">
              <a:defRPr/>
            </a:pPr>
            <a:r>
              <a:rPr lang="en-US" altLang="ja-JP" sz="2000" dirty="0" smtClean="0"/>
              <a:t>First global dx=3.5km run in 2004  using the Earth Simulator (JAMSTEC)</a:t>
            </a:r>
          </a:p>
          <a:p>
            <a:pPr marL="457200" lvl="1" indent="0" eaLnBrk="1" hangingPunct="1">
              <a:buFont typeface="Arial" charset="0"/>
              <a:buNone/>
              <a:defRPr/>
            </a:pPr>
            <a:r>
              <a:rPr lang="en-US" altLang="ja-JP" sz="2000" dirty="0" smtClean="0"/>
              <a:t>Tomita et al.(2005, </a:t>
            </a:r>
            <a:r>
              <a:rPr lang="en-US" altLang="ja-JP" sz="2000" i="1" dirty="0" err="1" smtClean="0"/>
              <a:t>Geophys</a:t>
            </a:r>
            <a:r>
              <a:rPr lang="en-US" altLang="ja-JP" sz="2000" i="1" dirty="0" smtClean="0"/>
              <a:t>. Res. </a:t>
            </a:r>
            <a:r>
              <a:rPr lang="en-US" altLang="ja-JP" sz="2000" i="1" dirty="0" err="1" smtClean="0"/>
              <a:t>Lett</a:t>
            </a:r>
            <a:r>
              <a:rPr lang="en-US" altLang="ja-JP" sz="2000" i="1" dirty="0" smtClean="0"/>
              <a:t>.</a:t>
            </a:r>
            <a:r>
              <a:rPr lang="en-US" altLang="ja-JP" sz="2000" dirty="0" smtClean="0"/>
              <a:t>)</a:t>
            </a:r>
          </a:p>
          <a:p>
            <a:pPr marL="457200" lvl="1" indent="0" eaLnBrk="1" hangingPunct="1">
              <a:buFont typeface="Arial" charset="0"/>
              <a:buNone/>
              <a:defRPr/>
            </a:pPr>
            <a:r>
              <a:rPr lang="en-US" altLang="ja-JP" sz="2000" dirty="0" smtClean="0"/>
              <a:t>Miura et al.(2007, Science)</a:t>
            </a:r>
          </a:p>
          <a:p>
            <a:pPr>
              <a:buFont typeface="Arial" charset="0"/>
              <a:buChar char="•"/>
              <a:defRPr/>
            </a:pPr>
            <a:r>
              <a:rPr lang="en-US" altLang="ja-JP" sz="2000" dirty="0"/>
              <a:t>International collaborations</a:t>
            </a:r>
          </a:p>
          <a:p>
            <a:pPr marL="457200" lvl="1" indent="0">
              <a:buNone/>
              <a:defRPr/>
            </a:pPr>
            <a:r>
              <a:rPr lang="en-US" altLang="ja-JP" sz="2000" dirty="0"/>
              <a:t>Athena project (2009-10): COLA, NICS, ECMWF, </a:t>
            </a:r>
            <a:endParaRPr lang="en-US" altLang="ja-JP" sz="2000" dirty="0" smtClean="0"/>
          </a:p>
          <a:p>
            <a:pPr marL="457200" lvl="1" indent="0">
              <a:buNone/>
              <a:defRPr/>
            </a:pPr>
            <a:r>
              <a:rPr lang="ja-JP" altLang="en-US" sz="2000" dirty="0"/>
              <a:t>　</a:t>
            </a:r>
            <a:r>
              <a:rPr lang="ja-JP" altLang="en-US" sz="2000" dirty="0" smtClean="0"/>
              <a:t>　　　　　　　　　　　　　　　</a:t>
            </a:r>
            <a:r>
              <a:rPr lang="en-US" altLang="ja-JP" sz="2000" dirty="0" smtClean="0"/>
              <a:t>JAMSTEC</a:t>
            </a:r>
            <a:r>
              <a:rPr lang="en-US" altLang="ja-JP" sz="2000" dirty="0"/>
              <a:t>, Univ. of Tokyo</a:t>
            </a:r>
          </a:p>
          <a:p>
            <a:pPr marL="457200" lvl="1" indent="0">
              <a:buNone/>
              <a:defRPr/>
            </a:pPr>
            <a:r>
              <a:rPr lang="en-US" altLang="ja-JP" sz="2000" dirty="0"/>
              <a:t>G8-call ICOMEX (2011-): Germany, UK, France, US, Japan </a:t>
            </a:r>
          </a:p>
          <a:p>
            <a:pPr>
              <a:defRPr/>
            </a:pPr>
            <a:r>
              <a:rPr lang="en-US" altLang="ja-JP" sz="2000" dirty="0"/>
              <a:t>K-computer studies (10PF; </a:t>
            </a:r>
            <a:r>
              <a:rPr lang="en-US" altLang="ja-JP" sz="2000" dirty="0" smtClean="0"/>
              <a:t>Kobe,</a:t>
            </a:r>
            <a:r>
              <a:rPr lang="ja-JP" altLang="en-US" sz="2000" dirty="0"/>
              <a:t> </a:t>
            </a:r>
            <a:r>
              <a:rPr lang="en-US" altLang="ja-JP" sz="2000" dirty="0" smtClean="0"/>
              <a:t>Riken, since 2012)</a:t>
            </a:r>
          </a:p>
        </p:txBody>
      </p:sp>
    </p:spTree>
    <p:extLst>
      <p:ext uri="{BB962C8B-B14F-4D97-AF65-F5344CB8AC3E}">
        <p14:creationId xmlns:p14="http://schemas.microsoft.com/office/powerpoint/2010/main" val="3494580741"/>
      </p:ext>
    </p:extLst>
  </p:cSld>
  <p:clrMapOvr>
    <a:masterClrMapping/>
  </p:clrMapOvr>
  <p:transition>
    <p:blind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CAM_clds_p_09.mo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グループ化 6"/>
          <p:cNvGrpSpPr>
            <a:grpSpLocks/>
          </p:cNvGrpSpPr>
          <p:nvPr/>
        </p:nvGrpSpPr>
        <p:grpSpPr bwMode="auto">
          <a:xfrm>
            <a:off x="0" y="0"/>
            <a:ext cx="9144000" cy="6699250"/>
            <a:chOff x="0" y="0"/>
            <a:chExt cx="9144000" cy="6698793"/>
          </a:xfrm>
        </p:grpSpPr>
        <p:pic>
          <p:nvPicPr>
            <p:cNvPr id="9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052" y="1593393"/>
              <a:ext cx="66103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noChangeArrowheads="1"/>
            </p:cNvSpPr>
            <p:nvPr/>
          </p:nvSpPr>
          <p:spPr bwMode="auto">
            <a:xfrm>
              <a:off x="0" y="0"/>
              <a:ext cx="9144000" cy="88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defRPr/>
              </a:pPr>
              <a:r>
                <a:rPr lang="en-US" altLang="ja-JP" sz="3600" b="1" dirty="0" smtClean="0">
                  <a:solidFill>
                    <a:schemeClr val="accent2"/>
                  </a:solidFill>
                </a:rPr>
                <a:t>The Athena Project</a:t>
              </a:r>
            </a:p>
            <a:p>
              <a:pPr eaLnBrk="1" hangingPunct="1">
                <a:lnSpc>
                  <a:spcPct val="90000"/>
                </a:lnSpc>
                <a:defRPr/>
              </a:pPr>
              <a:r>
                <a:rPr lang="en-US" altLang="ja-JP" sz="2400" b="1" dirty="0" smtClean="0">
                  <a:solidFill>
                    <a:schemeClr val="accent4"/>
                  </a:solidFill>
                </a:rPr>
                <a:t>COLA, ECMWF, JAMSTEC, University of Tokyo</a:t>
              </a:r>
              <a:r>
                <a:rPr lang="en-US" altLang="ja-JP" sz="2400" dirty="0" smtClean="0">
                  <a:solidFill>
                    <a:schemeClr val="accent4"/>
                  </a:solidFill>
                </a:rPr>
                <a:t>, NI</a:t>
              </a:r>
              <a:r>
                <a:rPr lang="en-US" altLang="ja-JP" sz="2400" b="1" dirty="0" smtClean="0">
                  <a:solidFill>
                    <a:schemeClr val="accent4"/>
                  </a:solidFill>
                </a:rPr>
                <a:t>CS, Cray</a:t>
              </a:r>
              <a:endParaRPr lang="en-US" altLang="ja-JP" sz="2400" dirty="0" smtClean="0"/>
            </a:p>
          </p:txBody>
        </p:sp>
        <p:pic>
          <p:nvPicPr>
            <p:cNvPr id="9222" name="Picture 15" descr="C:\Users\Masaki Satoh\Pictures\DSCF17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4" y="1593393"/>
              <a:ext cx="2104882" cy="44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8295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74675"/>
            <a:ext cx="4824412"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テキスト ボックス 1"/>
          <p:cNvSpPr txBox="1">
            <a:spLocks noChangeArrowheads="1"/>
          </p:cNvSpPr>
          <p:nvPr/>
        </p:nvSpPr>
        <p:spPr bwMode="auto">
          <a:xfrm>
            <a:off x="5435600" y="617538"/>
            <a:ext cx="352901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Distributions of 10m tangential wind (left panels; m s^-1) and total column liquid water and ice (TCLWI; right panels; kg m^-2) for the most intense TCs at the peak of their intensity from the NICAM simulation (panels a and d, labeled “NICAM”), the IFS 10--‐km simulation (panels b and e, labeled “T2047”), the IFS 39km simulation (panels c and f, labeled “T159”), respectively. Radius is 2°Contour interval is 3 m s^1 for wind Dashed black contours in panels d, e and f show the radius of maximum winds for each case with respect to the center of the storm determined from the location of maximum vorticity at 925 hPa (1000 hPa for the IFS cases). </a:t>
            </a:r>
          </a:p>
          <a:p>
            <a:pPr eaLnBrk="1" hangingPunct="1"/>
            <a:endParaRPr lang="en-US" altLang="ja-JP" sz="1400"/>
          </a:p>
        </p:txBody>
      </p:sp>
      <p:sp>
        <p:nvSpPr>
          <p:cNvPr id="10244" name="テキスト ボックス 2"/>
          <p:cNvSpPr txBox="1">
            <a:spLocks noChangeArrowheads="1"/>
          </p:cNvSpPr>
          <p:nvPr/>
        </p:nvSpPr>
        <p:spPr bwMode="auto">
          <a:xfrm>
            <a:off x="5397179" y="6420773"/>
            <a:ext cx="3589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dirty="0" err="1">
                <a:solidFill>
                  <a:schemeClr val="accent2"/>
                </a:solidFill>
              </a:rPr>
              <a:t>Kinter</a:t>
            </a:r>
            <a:r>
              <a:rPr lang="en-US" altLang="ja-JP" sz="2400" dirty="0">
                <a:solidFill>
                  <a:schemeClr val="accent2"/>
                </a:solidFill>
              </a:rPr>
              <a:t> et al.(</a:t>
            </a:r>
            <a:r>
              <a:rPr lang="en-US" altLang="ja-JP" sz="2400" dirty="0" smtClean="0">
                <a:solidFill>
                  <a:schemeClr val="accent2"/>
                </a:solidFill>
              </a:rPr>
              <a:t>2013,BAMS)</a:t>
            </a:r>
            <a:endParaRPr lang="ja-JP" altLang="en-US" sz="2400" dirty="0">
              <a:solidFill>
                <a:schemeClr val="accent2"/>
              </a:solidFill>
            </a:endParaRPr>
          </a:p>
        </p:txBody>
      </p:sp>
      <p:sp>
        <p:nvSpPr>
          <p:cNvPr id="10245" name="タイトル 4"/>
          <p:cNvSpPr txBox="1">
            <a:spLocks/>
          </p:cNvSpPr>
          <p:nvPr/>
        </p:nvSpPr>
        <p:spPr bwMode="auto">
          <a:xfrm>
            <a:off x="468313" y="-20638"/>
            <a:ext cx="8229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a:r>
              <a:rPr lang="en-US" altLang="ja-JP" sz="3600">
                <a:latin typeface="Calibri" pitchFamily="34" charset="0"/>
              </a:rPr>
              <a:t>Most intensive Tropical cyclone structure</a:t>
            </a:r>
            <a:endParaRPr lang="ja-JP" altLang="en-US" sz="3600">
              <a:latin typeface="Calibri" pitchFamily="34" charset="0"/>
            </a:endParaRPr>
          </a:p>
        </p:txBody>
      </p:sp>
    </p:spTree>
    <p:extLst>
      <p:ext uri="{BB962C8B-B14F-4D97-AF65-F5344CB8AC3E}">
        <p14:creationId xmlns:p14="http://schemas.microsoft.com/office/powerpoint/2010/main" val="3020124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normAutofit fontScale="90000"/>
          </a:bodyPr>
          <a:lstStyle/>
          <a:p>
            <a:pPr eaLnBrk="1" hangingPunct="1"/>
            <a:r>
              <a:rPr lang="en-US" altLang="ja-JP" smtClean="0"/>
              <a:t>NICAM</a:t>
            </a:r>
            <a:br>
              <a:rPr lang="en-US" altLang="ja-JP" smtClean="0"/>
            </a:br>
            <a:r>
              <a:rPr lang="en-US" altLang="ja-JP" sz="3200" smtClean="0"/>
              <a:t>Nonhydrostatic Icosahedral Atmospheric Model</a:t>
            </a:r>
            <a:endParaRPr lang="ja-JP" altLang="en-US" sz="3200" smtClean="0"/>
          </a:p>
        </p:txBody>
      </p:sp>
      <p:pic>
        <p:nvPicPr>
          <p:cNvPr id="11267" name="Picture 31" descr="説明: icosahedro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 y="2247900"/>
            <a:ext cx="190976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0" descr="説明: icosahedr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588" y="2146300"/>
            <a:ext cx="186372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3" descr="説明: icosahedro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6925"/>
            <a:ext cx="19748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図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316413"/>
            <a:ext cx="20383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6" descr="説明: icosahedron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4271963"/>
            <a:ext cx="1925638"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図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4271963"/>
            <a:ext cx="2036763"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テキスト ボックス 1"/>
          <p:cNvSpPr txBox="1">
            <a:spLocks noChangeArrowheads="1"/>
          </p:cNvSpPr>
          <p:nvPr/>
        </p:nvSpPr>
        <p:spPr bwMode="auto">
          <a:xfrm>
            <a:off x="1008063" y="1700213"/>
            <a:ext cx="1331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solidFill>
                  <a:schemeClr val="accent2"/>
                </a:solidFill>
              </a:rPr>
              <a:t>Glevel-1</a:t>
            </a:r>
            <a:endParaRPr lang="ja-JP" altLang="en-US" sz="2400">
              <a:solidFill>
                <a:schemeClr val="accent2"/>
              </a:solidFill>
            </a:endParaRPr>
          </a:p>
        </p:txBody>
      </p:sp>
      <p:sp>
        <p:nvSpPr>
          <p:cNvPr id="11274" name="テキスト ボックス 10"/>
          <p:cNvSpPr txBox="1">
            <a:spLocks noChangeArrowheads="1"/>
          </p:cNvSpPr>
          <p:nvPr/>
        </p:nvSpPr>
        <p:spPr bwMode="auto">
          <a:xfrm>
            <a:off x="3695700" y="1684338"/>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solidFill>
                  <a:schemeClr val="accent2"/>
                </a:solidFill>
              </a:rPr>
              <a:t>Glevel-2</a:t>
            </a:r>
            <a:endParaRPr lang="ja-JP" altLang="en-US" sz="2400">
              <a:solidFill>
                <a:schemeClr val="accent2"/>
              </a:solidFill>
            </a:endParaRPr>
          </a:p>
        </p:txBody>
      </p:sp>
      <p:sp>
        <p:nvSpPr>
          <p:cNvPr id="11275" name="テキスト ボックス 11"/>
          <p:cNvSpPr txBox="1">
            <a:spLocks noChangeArrowheads="1"/>
          </p:cNvSpPr>
          <p:nvPr/>
        </p:nvSpPr>
        <p:spPr bwMode="auto">
          <a:xfrm>
            <a:off x="6261100" y="1604963"/>
            <a:ext cx="1333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solidFill>
                  <a:schemeClr val="accent2"/>
                </a:solidFill>
              </a:rPr>
              <a:t>Glevel-3</a:t>
            </a:r>
            <a:endParaRPr lang="ja-JP" altLang="en-US" sz="2400">
              <a:solidFill>
                <a:schemeClr val="accent2"/>
              </a:solidFill>
            </a:endParaRPr>
          </a:p>
        </p:txBody>
      </p:sp>
      <p:sp>
        <p:nvSpPr>
          <p:cNvPr id="11276" name="テキスト ボックス 12"/>
          <p:cNvSpPr txBox="1">
            <a:spLocks noChangeArrowheads="1"/>
          </p:cNvSpPr>
          <p:nvPr/>
        </p:nvSpPr>
        <p:spPr bwMode="auto">
          <a:xfrm>
            <a:off x="1035050" y="6351588"/>
            <a:ext cx="133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solidFill>
                  <a:schemeClr val="accent2"/>
                </a:solidFill>
              </a:rPr>
              <a:t>Glevel-4</a:t>
            </a:r>
            <a:endParaRPr lang="ja-JP" altLang="en-US" sz="2400">
              <a:solidFill>
                <a:schemeClr val="accent2"/>
              </a:solidFill>
            </a:endParaRPr>
          </a:p>
        </p:txBody>
      </p:sp>
      <p:sp>
        <p:nvSpPr>
          <p:cNvPr id="11277" name="テキスト ボックス 13"/>
          <p:cNvSpPr txBox="1">
            <a:spLocks noChangeArrowheads="1"/>
          </p:cNvSpPr>
          <p:nvPr/>
        </p:nvSpPr>
        <p:spPr bwMode="auto">
          <a:xfrm>
            <a:off x="3695700" y="6353175"/>
            <a:ext cx="133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solidFill>
                  <a:schemeClr val="accent2"/>
                </a:solidFill>
              </a:rPr>
              <a:t>Glevel-5</a:t>
            </a:r>
            <a:endParaRPr lang="ja-JP" altLang="en-US" sz="2400">
              <a:solidFill>
                <a:schemeClr val="accent2"/>
              </a:solidFill>
            </a:endParaRPr>
          </a:p>
        </p:txBody>
      </p:sp>
      <p:sp>
        <p:nvSpPr>
          <p:cNvPr id="11278" name="テキスト ボックス 14"/>
          <p:cNvSpPr txBox="1">
            <a:spLocks noChangeArrowheads="1"/>
          </p:cNvSpPr>
          <p:nvPr/>
        </p:nvSpPr>
        <p:spPr bwMode="auto">
          <a:xfrm>
            <a:off x="6292850" y="6396038"/>
            <a:ext cx="133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400">
                <a:solidFill>
                  <a:schemeClr val="accent2"/>
                </a:solidFill>
              </a:rPr>
              <a:t>Glevel-6</a:t>
            </a:r>
            <a:endParaRPr lang="ja-JP" altLang="en-US" sz="2400">
              <a:solidFill>
                <a:schemeClr val="accent2"/>
              </a:solidFill>
            </a:endParaRPr>
          </a:p>
        </p:txBody>
      </p:sp>
    </p:spTree>
    <p:extLst>
      <p:ext uri="{BB962C8B-B14F-4D97-AF65-F5344CB8AC3E}">
        <p14:creationId xmlns:p14="http://schemas.microsoft.com/office/powerpoint/2010/main" val="1344491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27558</TotalTime>
  <Words>2758</Words>
  <Application>Microsoft Office PowerPoint</Application>
  <PresentationFormat>画面に合わせる (4:3)</PresentationFormat>
  <Paragraphs>749</Paragraphs>
  <Slides>58</Slides>
  <Notes>3</Notes>
  <HiddenSlides>0</HiddenSlides>
  <MMClips>5</MMClips>
  <ScaleCrop>false</ScaleCrop>
  <HeadingPairs>
    <vt:vector size="6" baseType="variant">
      <vt:variant>
        <vt:lpstr>テーマ</vt:lpstr>
      </vt:variant>
      <vt:variant>
        <vt:i4>1</vt:i4>
      </vt:variant>
      <vt:variant>
        <vt:lpstr>埋め込まれた OLE サーバー</vt:lpstr>
      </vt:variant>
      <vt:variant>
        <vt:i4>4</vt:i4>
      </vt:variant>
      <vt:variant>
        <vt:lpstr>スライド タイトル</vt:lpstr>
      </vt:variant>
      <vt:variant>
        <vt:i4>58</vt:i4>
      </vt:variant>
    </vt:vector>
  </HeadingPairs>
  <TitlesOfParts>
    <vt:vector size="63" baseType="lpstr">
      <vt:lpstr>Office テーマ</vt:lpstr>
      <vt:lpstr>数式</vt:lpstr>
      <vt:lpstr>Microsoft 数式 3.0</vt:lpstr>
      <vt:lpstr>ビットマップ イメージ</vt:lpstr>
      <vt:lpstr>グラフ</vt:lpstr>
      <vt:lpstr>A Super High-Resolution Global Atmospheric Simulation by  the Nonhydrostatic Icosahedral Atmospheric Model (NICAM) using the K-computer</vt:lpstr>
      <vt:lpstr>Outline</vt:lpstr>
      <vt:lpstr>Background of the research</vt:lpstr>
      <vt:lpstr>PowerPoint プレゼンテーション</vt:lpstr>
      <vt:lpstr>Outline</vt:lpstr>
      <vt:lpstr>PowerPoint プレゼンテーション</vt:lpstr>
      <vt:lpstr>PowerPoint プレゼンテーション</vt:lpstr>
      <vt:lpstr>PowerPoint プレゼンテーション</vt:lpstr>
      <vt:lpstr>NICAM Nonhydrostatic Icosahedral Atmospheric Model</vt:lpstr>
      <vt:lpstr>Number of Grid points, horizontal resolution</vt:lpstr>
      <vt:lpstr>G8 call, ICOMEX, WP1,  intercomparison of icosahedral grid models</vt:lpstr>
      <vt:lpstr>Nonhydrostatic Icosahedarl Atmospheric Model</vt:lpstr>
      <vt:lpstr>Grid arrangement</vt:lpstr>
      <vt:lpstr>Horizontal differential operator</vt:lpstr>
      <vt:lpstr>Error distribution of div U</vt:lpstr>
      <vt:lpstr>Modified Icosahedral Grid</vt:lpstr>
      <vt:lpstr>Modified Icosahedral Grid</vt:lpstr>
      <vt:lpstr>Dependency of b on homogeneity</vt:lpstr>
      <vt:lpstr>Modified Icosahedral Grid</vt:lpstr>
      <vt:lpstr>Improvement of error distribution</vt:lpstr>
      <vt:lpstr>Improvement of accuracy of operator</vt:lpstr>
      <vt:lpstr>Nonhydrostatic scheme</vt:lpstr>
      <vt:lpstr>Model description</vt:lpstr>
      <vt:lpstr>Computational strategy</vt:lpstr>
      <vt:lpstr>PowerPoint プレゼンテーション</vt:lpstr>
      <vt:lpstr>PowerPoint プレゼンテーション</vt:lpstr>
      <vt:lpstr>Outline</vt:lpstr>
      <vt:lpstr>Main research targets</vt:lpstr>
      <vt:lpstr>PowerPoint プレゼンテーション</vt:lpstr>
      <vt:lpstr>Madden Julian Oscillation studies</vt:lpstr>
      <vt:lpstr>PowerPoint プレゼンテーション</vt:lpstr>
      <vt:lpstr>NICAM APE simulations precipitation along equator (2S-2N)</vt:lpstr>
      <vt:lpstr>PowerPoint プレゼンテーション</vt:lpstr>
      <vt:lpstr>PowerPoint プレゼンテーション</vt:lpstr>
      <vt:lpstr>ES-era : MJO case studies</vt:lpstr>
      <vt:lpstr>Outline</vt:lpstr>
      <vt:lpstr>K-computer studies</vt:lpstr>
      <vt:lpstr>PowerPoint プレゼンテーション</vt:lpstr>
      <vt:lpstr>NICAM peformance on K-computer: Sep. 2012</vt:lpstr>
      <vt:lpstr>PowerPoint プレゼンテーション</vt:lpstr>
      <vt:lpstr>PowerPoint プレゼンテーション</vt:lpstr>
      <vt:lpstr>Convective core</vt:lpstr>
      <vt:lpstr>Composite of convection (vertical velocity)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J-simulator  (Joint Simulator for Satellite Sensors) by T. Hashino and the EarthCARE team</vt:lpstr>
      <vt:lpstr>PowerPoint プレゼンテーション</vt:lpstr>
      <vt:lpstr>Future change of tropical cyclones NICAM 10years simulation (present &amp; future)</vt:lpstr>
      <vt:lpstr>Tropical cyclone frequency</vt:lpstr>
      <vt:lpstr>Intensity</vt:lpstr>
      <vt:lpstr>Change in TCs approaching Japan</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results of the NICAM simulation of YOTC cases  (submitted to the Diabatic Heating Project)</dc:title>
  <dc:creator>tomoki</dc:creator>
  <cp:lastModifiedBy>satoh</cp:lastModifiedBy>
  <cp:revision>1079</cp:revision>
  <dcterms:created xsi:type="dcterms:W3CDTF">2012-09-12T10:29:07Z</dcterms:created>
  <dcterms:modified xsi:type="dcterms:W3CDTF">2014-07-03T15:52:03Z</dcterms:modified>
</cp:coreProperties>
</file>